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8" r:id="rId4"/>
    <p:sldId id="28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6" r:id="rId16"/>
    <p:sldId id="270" r:id="rId17"/>
    <p:sldId id="274" r:id="rId18"/>
    <p:sldId id="275" r:id="rId19"/>
    <p:sldId id="271" r:id="rId20"/>
    <p:sldId id="272" r:id="rId21"/>
    <p:sldId id="276" r:id="rId22"/>
    <p:sldId id="277" r:id="rId23"/>
    <p:sldId id="290" r:id="rId24"/>
    <p:sldId id="278" r:id="rId25"/>
    <p:sldId id="287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91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4" autoAdjust="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49B732-4954-4C97-9AFE-AC598E4DD872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E60D22-3005-43C1-B37D-15E3F6EE680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8287072" cy="1944216"/>
          </a:xfrm>
          <a:ln w="57150"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IL SISTEMA NAZIONALE di VALUTAZIONE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717032"/>
            <a:ext cx="8359080" cy="2520280"/>
          </a:xfrm>
        </p:spPr>
        <p:txBody>
          <a:bodyPr/>
          <a:lstStyle/>
          <a:p>
            <a:endParaRPr lang="it-IT" dirty="0" smtClean="0"/>
          </a:p>
          <a:p>
            <a:r>
              <a:rPr lang="it-IT" sz="2800" b="1" dirty="0" smtClean="0">
                <a:solidFill>
                  <a:srgbClr val="002060"/>
                </a:solidFill>
              </a:rPr>
              <a:t>INCONTRO DOCENTI</a:t>
            </a:r>
          </a:p>
          <a:p>
            <a:r>
              <a:rPr lang="it-IT" sz="2800" b="1" dirty="0" smtClean="0">
                <a:solidFill>
                  <a:srgbClr val="002060"/>
                </a:solidFill>
              </a:rPr>
              <a:t>NEO-ASSUNTI</a:t>
            </a:r>
          </a:p>
          <a:p>
            <a:r>
              <a:rPr lang="it-IT" sz="2800" b="1" dirty="0" smtClean="0">
                <a:solidFill>
                  <a:srgbClr val="002060"/>
                </a:solidFill>
              </a:rPr>
              <a:t>2014 - 2015</a:t>
            </a:r>
            <a:endParaRPr lang="it-IT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014157"/>
          </a:xfrm>
        </p:spPr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Passaggio da un </a:t>
            </a:r>
          </a:p>
          <a:p>
            <a:pPr algn="ctr">
              <a:buNone/>
            </a:pPr>
            <a:r>
              <a:rPr lang="it-IT" dirty="0" smtClean="0"/>
              <a:t>CHECK UP complessivo a una valutazione mirata su specifiche priorità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200" dirty="0" smtClean="0"/>
              <a:t>Volto a esplorare in profondità le aree </a:t>
            </a:r>
          </a:p>
          <a:p>
            <a:pPr algn="ctr">
              <a:buNone/>
            </a:pPr>
            <a:r>
              <a:rPr lang="it-IT" sz="3200" dirty="0" smtClean="0"/>
              <a:t>di criticità</a:t>
            </a:r>
            <a:endParaRPr lang="it-IT" sz="3200" dirty="0"/>
          </a:p>
        </p:txBody>
      </p:sp>
      <p:cxnSp>
        <p:nvCxnSpPr>
          <p:cNvPr id="10" name="Connettore 7 9"/>
          <p:cNvCxnSpPr/>
          <p:nvPr/>
        </p:nvCxnSpPr>
        <p:spPr>
          <a:xfrm>
            <a:off x="2411760" y="4653136"/>
            <a:ext cx="1440160" cy="936104"/>
          </a:xfrm>
          <a:prstGeom prst="curvedConnector3">
            <a:avLst>
              <a:gd name="adj1" fmla="val 50000"/>
            </a:avLst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La scarsa cura dedicati a questi </a:t>
            </a:r>
            <a:r>
              <a:rPr lang="it-IT" sz="4000" dirty="0" err="1" smtClean="0"/>
              <a:t>passaggi…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582109"/>
          </a:xfrm>
        </p:spPr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200" dirty="0" smtClean="0"/>
              <a:t>Rischia di vanificare l’intero processo previsto nel </a:t>
            </a:r>
            <a:r>
              <a:rPr lang="it-IT" sz="3200" dirty="0" err="1" smtClean="0"/>
              <a:t>D.P.R</a:t>
            </a:r>
            <a:r>
              <a:rPr lang="it-IT" sz="3200" dirty="0" smtClean="0"/>
              <a:t> 80/2013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600" dirty="0" smtClean="0"/>
              <a:t>Strumento di intelligenza dell’azione</a:t>
            </a:r>
            <a:endParaRPr lang="it-IT" sz="3600" dirty="0"/>
          </a:p>
        </p:txBody>
      </p:sp>
      <p:sp>
        <p:nvSpPr>
          <p:cNvPr id="6" name="Freccia a destra 5"/>
          <p:cNvSpPr/>
          <p:nvPr/>
        </p:nvSpPr>
        <p:spPr>
          <a:xfrm>
            <a:off x="1547664" y="4437112"/>
            <a:ext cx="2808312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L’attività valutativa </a:t>
            </a:r>
            <a:r>
              <a:rPr lang="it-IT" sz="4000" b="1" u="sng" dirty="0" smtClean="0"/>
              <a:t>non</a:t>
            </a:r>
            <a:r>
              <a:rPr lang="it-IT" sz="4000" dirty="0" smtClean="0"/>
              <a:t> determina </a:t>
            </a:r>
            <a:br>
              <a:rPr lang="it-IT" sz="4000" dirty="0" smtClean="0"/>
            </a:br>
            <a:r>
              <a:rPr lang="it-IT" sz="4000" dirty="0" smtClean="0"/>
              <a:t>il </a:t>
            </a:r>
            <a:r>
              <a:rPr lang="it-IT" sz="4000" dirty="0" err="1" smtClean="0"/>
              <a:t>cambiamento…</a:t>
            </a:r>
            <a:r>
              <a:rPr lang="it-IT" sz="4000" dirty="0" smtClean="0"/>
              <a:t>.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600" dirty="0" smtClean="0"/>
              <a:t>fornisce un FEED – BACK</a:t>
            </a:r>
          </a:p>
          <a:p>
            <a:pPr algn="ctr">
              <a:buNone/>
            </a:pPr>
            <a:r>
              <a:rPr lang="it-IT" sz="3600" dirty="0" smtClean="0"/>
              <a:t>utile alla sua gestione</a:t>
            </a:r>
            <a:endParaRPr lang="it-IT" sz="3600" dirty="0"/>
          </a:p>
        </p:txBody>
      </p:sp>
      <p:sp>
        <p:nvSpPr>
          <p:cNvPr id="5" name="Freccia in giù 4"/>
          <p:cNvSpPr/>
          <p:nvPr/>
        </p:nvSpPr>
        <p:spPr>
          <a:xfrm>
            <a:off x="4211960" y="2420888"/>
            <a:ext cx="1008112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 smtClean="0"/>
              <a:t>VALUTAZIONE </a:t>
            </a:r>
            <a:r>
              <a:rPr lang="it-IT" sz="4400" b="1" u="sng" dirty="0" smtClean="0"/>
              <a:t>PER</a:t>
            </a:r>
            <a:r>
              <a:rPr lang="it-IT" sz="4400" dirty="0" smtClean="0"/>
              <a:t> IL MIGLIORAMENTO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014157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4400" dirty="0" smtClean="0"/>
          </a:p>
          <a:p>
            <a:pPr algn="ctr">
              <a:buNone/>
            </a:pPr>
            <a:r>
              <a:rPr lang="it-IT" sz="4400" dirty="0" smtClean="0"/>
              <a:t>L’attività valutativa </a:t>
            </a:r>
          </a:p>
          <a:p>
            <a:pPr algn="ctr">
              <a:buNone/>
            </a:pPr>
            <a:r>
              <a:rPr lang="it-IT" sz="4400" dirty="0" smtClean="0"/>
              <a:t>innesca il processo di cambiamento</a:t>
            </a:r>
          </a:p>
          <a:p>
            <a:pPr algn="ctr">
              <a:buNone/>
            </a:pPr>
            <a:endParaRPr lang="it-IT" sz="4400" dirty="0" smtClean="0"/>
          </a:p>
          <a:p>
            <a:pPr algn="ctr">
              <a:buFont typeface="Wingdings" pitchFamily="2" charset="2"/>
              <a:buChar char="ü"/>
            </a:pPr>
            <a:r>
              <a:rPr lang="it-IT" sz="4400" dirty="0" smtClean="0"/>
              <a:t>Scelte</a:t>
            </a:r>
          </a:p>
          <a:p>
            <a:pPr algn="ctr">
              <a:buFont typeface="Wingdings" pitchFamily="2" charset="2"/>
              <a:buChar char="ü"/>
            </a:pPr>
            <a:r>
              <a:rPr lang="it-IT" sz="4400" dirty="0" smtClean="0"/>
              <a:t>Adattamenti</a:t>
            </a:r>
          </a:p>
          <a:p>
            <a:pPr algn="ctr">
              <a:buFont typeface="Wingdings" pitchFamily="2" charset="2"/>
              <a:buChar char="ü"/>
            </a:pPr>
            <a:r>
              <a:rPr lang="it-IT" sz="4400" dirty="0" smtClean="0"/>
              <a:t>Riduzioni rispetto al modello reale</a:t>
            </a:r>
            <a:endParaRPr lang="it-IT" sz="4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942149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sz="3400" dirty="0" smtClean="0"/>
              <a:t> predisporre le condizioni per la realizzabilità;</a:t>
            </a:r>
          </a:p>
          <a:p>
            <a:pPr algn="ctr">
              <a:buFont typeface="Wingdings" pitchFamily="2" charset="2"/>
              <a:buChar char="Ø"/>
            </a:pPr>
            <a:r>
              <a:rPr lang="it-IT" sz="3400" dirty="0" smtClean="0"/>
              <a:t>analisi della situazione emergente</a:t>
            </a:r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2800" b="1" dirty="0" smtClean="0">
              <a:latin typeface="Algerian" pitchFamily="82" charset="0"/>
            </a:endParaRPr>
          </a:p>
          <a:p>
            <a:pPr algn="ctr">
              <a:buNone/>
            </a:pPr>
            <a:endParaRPr lang="it-IT" sz="2800" b="1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Algerian" pitchFamily="82" charset="0"/>
              </a:rPr>
              <a:t>IDEA </a:t>
            </a:r>
            <a:r>
              <a:rPr lang="it-IT" sz="4000" b="1" dirty="0" err="1" smtClean="0">
                <a:latin typeface="Algerian" pitchFamily="82" charset="0"/>
              </a:rPr>
              <a:t>DI</a:t>
            </a:r>
            <a:r>
              <a:rPr lang="it-IT" sz="4000" b="1" dirty="0" smtClean="0">
                <a:latin typeface="Algerian" pitchFamily="82" charset="0"/>
              </a:rPr>
              <a:t> QUALITA’</a:t>
            </a:r>
          </a:p>
          <a:p>
            <a:pPr algn="ctr">
              <a:buNone/>
            </a:pPr>
            <a:endParaRPr lang="it-IT" sz="2800" b="1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it-IT" sz="4600" dirty="0" smtClean="0">
                <a:latin typeface="+mj-lt"/>
              </a:rPr>
              <a:t>assunta come riferimento valoriale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sz="4400" dirty="0" smtClean="0"/>
              <a:t>Genera le linee strategiche su cui  elaborare il piano di sviluppo</a:t>
            </a:r>
            <a:endParaRPr lang="it-IT" sz="4400" dirty="0"/>
          </a:p>
        </p:txBody>
      </p:sp>
      <p:sp>
        <p:nvSpPr>
          <p:cNvPr id="5" name="Freccia in giù 4"/>
          <p:cNvSpPr/>
          <p:nvPr/>
        </p:nvSpPr>
        <p:spPr>
          <a:xfrm>
            <a:off x="1907704" y="1484784"/>
            <a:ext cx="648072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6444208" y="2348880"/>
            <a:ext cx="576064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VALUTAZIONE </a:t>
            </a:r>
            <a:r>
              <a:rPr lang="it-IT" sz="4000" b="1" u="sng" dirty="0" smtClean="0"/>
              <a:t>COME</a:t>
            </a:r>
            <a:r>
              <a:rPr lang="it-IT" sz="4000" dirty="0" smtClean="0"/>
              <a:t> MIGLIORAMENTO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582109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2800" dirty="0" smtClean="0"/>
              <a:t>Riflette e produce comportamenti professionali e modalità di lavoro improntate 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UTORINNOVAMENTO</a:t>
            </a: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it-IT" dirty="0" smtClean="0"/>
              <a:t>logica di sviluppo professionale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dirty="0" smtClean="0"/>
              <a:t>assunzione di modalità di lavoro autoriflessive</a:t>
            </a:r>
          </a:p>
          <a:p>
            <a:pPr algn="ctr">
              <a:buFont typeface="Wingdings" pitchFamily="2" charset="2"/>
              <a:buChar char="Ø"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CULTURA PROFESSIONALE</a:t>
            </a:r>
            <a:endParaRPr lang="it-IT" b="1" dirty="0"/>
          </a:p>
        </p:txBody>
      </p:sp>
      <p:sp>
        <p:nvSpPr>
          <p:cNvPr id="5" name="Freccia in giù 4"/>
          <p:cNvSpPr/>
          <p:nvPr/>
        </p:nvSpPr>
        <p:spPr>
          <a:xfrm>
            <a:off x="2123728" y="1988840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FOCUS GROUP n. 1</a:t>
            </a:r>
            <a:br>
              <a:rPr lang="it-IT" sz="3200" b="1" dirty="0" smtClean="0"/>
            </a:br>
            <a:r>
              <a:rPr lang="it-IT" sz="3100" b="1" dirty="0" smtClean="0">
                <a:solidFill>
                  <a:srgbClr val="FF0000"/>
                </a:solidFill>
              </a:rPr>
              <a:t>Quali sono i fattori di qualità di una buona scuola?</a:t>
            </a:r>
            <a:endParaRPr lang="it-IT" sz="3100" b="1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709656"/>
          </a:xfrm>
        </p:spPr>
        <p:txBody>
          <a:bodyPr/>
          <a:lstStyle/>
          <a:p>
            <a:pPr algn="ctr"/>
            <a:r>
              <a:rPr lang="it-IT" sz="3200" dirty="0" smtClean="0"/>
              <a:t>          brainstorming</a:t>
            </a:r>
            <a:endParaRPr lang="it-IT" sz="32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56793"/>
            <a:ext cx="4041775" cy="2016223"/>
          </a:xfrm>
        </p:spPr>
        <p:txBody>
          <a:bodyPr>
            <a:normAutofit/>
          </a:bodyPr>
          <a:lstStyle/>
          <a:p>
            <a:pPr algn="ctr"/>
            <a:endParaRPr lang="it-IT" sz="2800" dirty="0" smtClean="0"/>
          </a:p>
          <a:p>
            <a:pPr algn="ctr"/>
            <a:endParaRPr lang="it-IT" sz="2800" dirty="0" smtClean="0"/>
          </a:p>
          <a:p>
            <a:pPr algn="ctr"/>
            <a:r>
              <a:rPr lang="it-IT" sz="2800" dirty="0" smtClean="0"/>
              <a:t>Riflessione collettiva</a:t>
            </a:r>
            <a:endParaRPr lang="it-IT" sz="2800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996952"/>
            <a:ext cx="4040188" cy="33633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2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t-IT" sz="3200" b="1" dirty="0" smtClean="0">
                <a:solidFill>
                  <a:schemeClr val="tx2"/>
                </a:solidFill>
              </a:rPr>
              <a:t>Riorganizzazione degli elementi emersi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4005064"/>
            <a:ext cx="4041775" cy="2355256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2800" dirty="0" smtClean="0"/>
              <a:t>la nostra ….</a:t>
            </a:r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3100" b="1" dirty="0" smtClean="0">
                <a:solidFill>
                  <a:srgbClr val="0000FF"/>
                </a:solidFill>
              </a:rPr>
              <a:t>MAPPA </a:t>
            </a:r>
          </a:p>
          <a:p>
            <a:pPr algn="ctr">
              <a:buNone/>
            </a:pPr>
            <a:r>
              <a:rPr lang="it-IT" sz="3100" b="1" dirty="0" smtClean="0">
                <a:solidFill>
                  <a:srgbClr val="0000FF"/>
                </a:solidFill>
              </a:rPr>
              <a:t>della </a:t>
            </a:r>
          </a:p>
          <a:p>
            <a:pPr algn="ctr">
              <a:buNone/>
            </a:pPr>
            <a:r>
              <a:rPr lang="it-IT" sz="3100" b="1" dirty="0" smtClean="0">
                <a:solidFill>
                  <a:srgbClr val="0000FF"/>
                </a:solidFill>
              </a:rPr>
              <a:t>QUALITA’</a:t>
            </a:r>
            <a:endParaRPr lang="it-IT" sz="3100" b="1" dirty="0">
              <a:solidFill>
                <a:srgbClr val="0000FF"/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683568" y="198884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2267744" y="3429000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6588224" y="1916832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smtClean="0"/>
              <a:t>FOCUS GROUP n. 2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>Strategie di </a:t>
            </a:r>
            <a:r>
              <a:rPr lang="it-IT" sz="4000" b="1" dirty="0" err="1" smtClean="0">
                <a:solidFill>
                  <a:srgbClr val="FF0000"/>
                </a:solidFill>
              </a:rPr>
              <a:t>miglioramento…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373215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messa a fuoco dell’azione di cambiamento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INSIEME </a:t>
            </a:r>
            <a:r>
              <a:rPr lang="it-IT" b="1" dirty="0" err="1" smtClean="0"/>
              <a:t>DI</a:t>
            </a:r>
            <a:r>
              <a:rPr lang="it-IT" b="1" dirty="0" smtClean="0"/>
              <a:t> AREE POTENZIALI </a:t>
            </a:r>
            <a:r>
              <a:rPr lang="it-IT" b="1" dirty="0" err="1" smtClean="0"/>
              <a:t>DI</a:t>
            </a:r>
            <a:r>
              <a:rPr lang="it-IT" b="1" dirty="0" smtClean="0"/>
              <a:t> MIGLIORAMENTO E LINEE </a:t>
            </a:r>
            <a:r>
              <a:rPr lang="it-IT" b="1" dirty="0" err="1" smtClean="0"/>
              <a:t>DI</a:t>
            </a:r>
            <a:r>
              <a:rPr lang="it-IT" b="1" dirty="0" smtClean="0"/>
              <a:t> SVILUPPO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dirty="0" smtClean="0"/>
              <a:t>Mettere a fuoco campi di azione sufficientemente circoscritti sul piano operativo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dirty="0" smtClean="0"/>
              <a:t>individuazione di priorità strategiche;</a:t>
            </a:r>
          </a:p>
          <a:p>
            <a:pPr algn="ctr">
              <a:buFont typeface="Wingdings" pitchFamily="2" charset="2"/>
              <a:buChar char="Ø"/>
            </a:pPr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dirty="0" smtClean="0"/>
              <a:t>definizione di una strategia d’azione;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dirty="0" smtClean="0"/>
              <a:t>messa a punto di un piano di sviluppo.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Porre l’attenzione su 4 dimensioni: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258816" cy="4870141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PRATICHE EDUCATIVE DIDATTICHE </a:t>
            </a:r>
          </a:p>
          <a:p>
            <a:pPr algn="ctr">
              <a:buNone/>
            </a:pPr>
            <a:r>
              <a:rPr lang="it-IT" dirty="0" smtClean="0"/>
              <a:t>qualificano </a:t>
            </a:r>
          </a:p>
          <a:p>
            <a:pPr>
              <a:buFont typeface="Wingdings" pitchFamily="2" charset="2"/>
              <a:buChar char="Ø"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ESITI FORMATIVI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AMBIENTE ORGANIZZATIVO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CONTESTO SOCIO AMBIENTALE - RISORSE</a:t>
            </a:r>
            <a:endParaRPr lang="it-IT" sz="2800" dirty="0"/>
          </a:p>
        </p:txBody>
      </p:sp>
      <p:sp>
        <p:nvSpPr>
          <p:cNvPr id="5" name="Freccia in giù 4"/>
          <p:cNvSpPr/>
          <p:nvPr/>
        </p:nvSpPr>
        <p:spPr>
          <a:xfrm>
            <a:off x="3563888" y="3429000"/>
            <a:ext cx="79208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Percorso strutturato per la lettura e il miglioramento della qualità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01415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Dare un quadro di riferimento e di interpretazione;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Fissare le finalità strategiche per gli anni successivi;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Definire/comunicare gli obiettivi e i risultati attesi;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Individuare strumenti/metodi per il raggiungimento degli obiettivi;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Collegare gli obiettivi alle risorse disponibili.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244280" cy="494214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/>
              <a:t>Raccogliere, elaborare, leggere e interpretare i dati a disposizione;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Pianificare le azioni finalizzate al miglioramento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Verificare e valutare il raggiungimento dei risultati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Rendicontare i risultati per il controllo interno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Rendicontare i risultati ai portatoti di interesse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79511" y="588558"/>
          <a:ext cx="8712967" cy="6080802"/>
        </p:xfrm>
        <a:graphic>
          <a:graphicData uri="http://schemas.openxmlformats.org/drawingml/2006/table">
            <a:tbl>
              <a:tblPr/>
              <a:tblGrid>
                <a:gridCol w="2683309"/>
                <a:gridCol w="3014829"/>
                <a:gridCol w="3014829"/>
              </a:tblGrid>
              <a:tr h="468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latin typeface="Bodoni MT" pitchFamily="18" charset="0"/>
                          <a:ea typeface="Calibri"/>
                          <a:cs typeface="Times New Roman"/>
                        </a:rPr>
                        <a:t>STRATEGIE AZIONE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latin typeface="Bodoni MT" pitchFamily="18" charset="0"/>
                          <a:ea typeface="Calibri"/>
                          <a:cs typeface="Times New Roman"/>
                        </a:rPr>
                        <a:t>PIANO </a:t>
                      </a:r>
                      <a:r>
                        <a:rPr lang="it-IT" sz="2000" b="0" dirty="0" smtClean="0">
                          <a:latin typeface="Bodoni MT" pitchFamily="18" charset="0"/>
                          <a:ea typeface="Calibri"/>
                          <a:cs typeface="Times New Roman"/>
                        </a:rPr>
                        <a:t>OPERATIVO</a:t>
                      </a:r>
                      <a:endParaRPr lang="it-IT" sz="2000" b="0" dirty="0">
                        <a:latin typeface="Bodoni MT" pitchFamily="18" charset="0"/>
                        <a:ea typeface="Calibri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latin typeface="Calibri"/>
                          <a:ea typeface="Calibri"/>
                          <a:cs typeface="Times New Roman"/>
                        </a:rPr>
                        <a:t>PERCHE’?</a:t>
                      </a:r>
                      <a:endParaRPr lang="it-IT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Quale scopo del miglioramento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risultati attesi dal piano di sviluppo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latin typeface="Calibri"/>
                          <a:ea typeface="Calibri"/>
                          <a:cs typeface="Times New Roman"/>
                        </a:rPr>
                        <a:t>CHI?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Calibri"/>
                          <a:ea typeface="Calibri"/>
                          <a:cs typeface="Times New Roman"/>
                        </a:rPr>
                        <a:t>Quali soggetti saranno coinvolti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compiti per i diversi soggetti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latin typeface="Calibri"/>
                          <a:ea typeface="Calibri"/>
                          <a:cs typeface="Times New Roman"/>
                        </a:rPr>
                        <a:t>COSA?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tipi di attività si prevedono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operazioni sono necessarie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latin typeface="Calibri"/>
                          <a:ea typeface="Calibri"/>
                          <a:cs typeface="Times New Roman"/>
                        </a:rPr>
                        <a:t>QUANDO?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Calibri"/>
                          <a:ea typeface="Calibri"/>
                          <a:cs typeface="Times New Roman"/>
                        </a:rPr>
                        <a:t>Quale è la durata dell’azione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tempi per le diverse operazioni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latin typeface="Calibri"/>
                          <a:ea typeface="Calibri"/>
                          <a:cs typeface="Times New Roman"/>
                        </a:rPr>
                        <a:t>CON </a:t>
                      </a:r>
                      <a:r>
                        <a:rPr lang="it-IT" sz="2000" b="1" dirty="0">
                          <a:latin typeface="Calibri"/>
                          <a:ea typeface="Calibri"/>
                          <a:cs typeface="Times New Roman"/>
                        </a:rPr>
                        <a:t>COSA?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Calibri"/>
                          <a:ea typeface="Calibri"/>
                          <a:cs typeface="Times New Roman"/>
                        </a:rPr>
                        <a:t>Quali 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supporti occorreranno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Quali risorse umane, materiali, finanziarie per ciascuna operazione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latin typeface="Calibri"/>
                          <a:ea typeface="Calibri"/>
                          <a:cs typeface="Times New Roman"/>
                        </a:rPr>
                        <a:t>COME </a:t>
                      </a:r>
                      <a:r>
                        <a:rPr lang="it-IT" sz="2000" b="1" dirty="0">
                          <a:latin typeface="Calibri"/>
                          <a:ea typeface="Calibri"/>
                          <a:cs typeface="Times New Roman"/>
                        </a:rPr>
                        <a:t>SI VALUTA?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Calibri"/>
                          <a:ea typeface="Calibri"/>
                          <a:cs typeface="Times New Roman"/>
                        </a:rPr>
                        <a:t>Quali 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parametri di valutazione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Calibri"/>
                          <a:ea typeface="Calibri"/>
                          <a:cs typeface="Times New Roman"/>
                        </a:rPr>
                        <a:t>Quali 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Times New Roman"/>
                        </a:rPr>
                        <a:t>modalità e strumenti di controllo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3301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Dalla STRATEGIA d’AZIONE al PIANO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OPERATIVO…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D.P.R. 80/2013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000" dirty="0" smtClean="0"/>
          </a:p>
          <a:p>
            <a:pPr algn="ctr">
              <a:buNone/>
            </a:pPr>
            <a:r>
              <a:rPr lang="it-IT" sz="4000" dirty="0" smtClean="0"/>
              <a:t>Regolamento sul sistema nazionale di valutazione in materia di istruzione e formazione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RAPPORTO </a:t>
            </a:r>
            <a:r>
              <a:rPr lang="it-IT" dirty="0" err="1" smtClean="0"/>
              <a:t>DI</a:t>
            </a:r>
            <a:r>
              <a:rPr lang="it-IT" dirty="0" smtClean="0"/>
              <a:t> AUTOVALUTAZIONE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870141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ctr">
              <a:buFont typeface="Wingdings" pitchFamily="2" charset="2"/>
              <a:buChar char="v"/>
            </a:pPr>
            <a:r>
              <a:rPr lang="it-IT" sz="3200" dirty="0" smtClean="0"/>
              <a:t>Riflettere</a:t>
            </a:r>
          </a:p>
          <a:p>
            <a:pPr algn="ctr">
              <a:buFont typeface="Wingdings" pitchFamily="2" charset="2"/>
              <a:buChar char="v"/>
            </a:pPr>
            <a:r>
              <a:rPr lang="it-IT" sz="3200" dirty="0" smtClean="0"/>
              <a:t>Migliorare </a:t>
            </a:r>
          </a:p>
          <a:p>
            <a:pPr algn="ctr">
              <a:buFont typeface="Wingdings" pitchFamily="2" charset="2"/>
              <a:buChar char="v"/>
            </a:pPr>
            <a:r>
              <a:rPr lang="it-IT" sz="3200" dirty="0" smtClean="0"/>
              <a:t>Rendere conto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495800" cy="5445224"/>
          </a:xfrm>
        </p:spPr>
        <p:txBody>
          <a:bodyPr>
            <a:normAutofit/>
          </a:bodyPr>
          <a:lstStyle/>
          <a:p>
            <a:r>
              <a:rPr lang="it-IT" dirty="0" smtClean="0"/>
              <a:t>Orientare ciascuna scuola verso una prospettiva sistemica di analisi organizzativa interna;</a:t>
            </a:r>
          </a:p>
          <a:p>
            <a:r>
              <a:rPr lang="it-IT" dirty="0" smtClean="0"/>
              <a:t>Consentire a ciascuna scuola di ricavare indicazioni concrete dal confronto con altre situazioni; </a:t>
            </a:r>
          </a:p>
          <a:p>
            <a:r>
              <a:rPr lang="it-IT" dirty="0" smtClean="0"/>
              <a:t>Evidenziare criticità su cui intervenire;</a:t>
            </a:r>
          </a:p>
          <a:p>
            <a:r>
              <a:rPr lang="it-IT" dirty="0" smtClean="0"/>
              <a:t>Elementi positivi da valorizzare.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1835696" y="1844824"/>
            <a:ext cx="648072" cy="13681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Gli indicatori per il RAV</a:t>
            </a:r>
            <a:endParaRPr lang="it-IT" sz="36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720080"/>
          </a:xfrm>
        </p:spPr>
        <p:txBody>
          <a:bodyPr/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ESITI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196753"/>
            <a:ext cx="4041775" cy="648071"/>
          </a:xfrm>
        </p:spPr>
        <p:txBody>
          <a:bodyPr/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CONTESTO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4330824" cy="475252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it-IT" sz="2400" dirty="0" smtClean="0"/>
              <a:t>SUCCESSO SCOLASTICO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RISULTATI SCOLASTICI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RISULTATI NELLE PROVE STANDARDIZZATE NAZIONALI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COMPETENZE CHIAVE E </a:t>
            </a:r>
            <a:r>
              <a:rPr lang="it-IT" sz="2400" dirty="0" err="1" smtClean="0"/>
              <a:t>DI</a:t>
            </a:r>
            <a:r>
              <a:rPr lang="it-IT" sz="2400" dirty="0" smtClean="0"/>
              <a:t> CITTADINANZA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EQUITA’ DEGLI ESITI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RISULTATI A DISTANZA</a:t>
            </a:r>
            <a:endParaRPr lang="it-IT" sz="24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04048" y="1988840"/>
            <a:ext cx="4139952" cy="437148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it-IT" sz="2400" dirty="0" smtClean="0"/>
              <a:t>POPOLAZIONE SCOLASTICA</a:t>
            </a:r>
          </a:p>
          <a:p>
            <a:pPr algn="ctr">
              <a:buNone/>
            </a:pPr>
            <a:endParaRPr lang="it-IT" sz="2400" dirty="0" smtClean="0"/>
          </a:p>
          <a:p>
            <a:pPr algn="ctr">
              <a:buFont typeface="Wingdings" pitchFamily="2" charset="2"/>
              <a:buChar char="q"/>
            </a:pPr>
            <a:r>
              <a:rPr lang="it-IT" sz="2400" dirty="0" smtClean="0"/>
              <a:t>TERRITORIO E CAPITALE SOCIALE</a:t>
            </a:r>
          </a:p>
          <a:p>
            <a:pPr algn="ctr">
              <a:buNone/>
            </a:pPr>
            <a:endParaRPr lang="it-IT" sz="2400" dirty="0" smtClean="0"/>
          </a:p>
          <a:p>
            <a:pPr algn="ctr">
              <a:buFont typeface="Wingdings" pitchFamily="2" charset="2"/>
              <a:buChar char="q"/>
            </a:pPr>
            <a:r>
              <a:rPr lang="it-IT" sz="2400" dirty="0" smtClean="0"/>
              <a:t>RISORSE ECONOMICHE E MATERIALI</a:t>
            </a:r>
          </a:p>
          <a:p>
            <a:pPr>
              <a:buNone/>
            </a:pPr>
            <a:endParaRPr lang="it-IT" sz="2400" dirty="0" smtClean="0"/>
          </a:p>
          <a:p>
            <a:pPr algn="ctr">
              <a:buFont typeface="Wingdings" pitchFamily="2" charset="2"/>
              <a:buChar char="q"/>
            </a:pPr>
            <a:r>
              <a:rPr lang="it-IT" sz="2400" dirty="0" smtClean="0"/>
              <a:t>RISORSE PROFESSIONALI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260648"/>
            <a:ext cx="4040188" cy="1152128"/>
          </a:xfrm>
        </p:spPr>
        <p:txBody>
          <a:bodyPr/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PROCESSI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 flipV="1">
            <a:off x="4645025" y="718986"/>
            <a:ext cx="4041775" cy="45719"/>
          </a:xfrm>
        </p:spPr>
        <p:txBody>
          <a:bodyPr>
            <a:noAutofit/>
          </a:bodyPr>
          <a:lstStyle/>
          <a:p>
            <a:pPr algn="ctr"/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0" y="1412776"/>
            <a:ext cx="4497388" cy="5445224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q"/>
            </a:pPr>
            <a:r>
              <a:rPr lang="it-IT" sz="2800" b="1" dirty="0" smtClean="0"/>
              <a:t>PRATICHE EDUCATIVE DIDATTICHE</a:t>
            </a:r>
          </a:p>
          <a:p>
            <a:pPr>
              <a:buNone/>
            </a:pPr>
            <a:r>
              <a:rPr lang="it-IT" sz="2800" dirty="0" smtClean="0"/>
              <a:t>Curricolo, progettazione, valutazione;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Ambiente di apprendimento;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Inclusione e differenziazione;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Continuità e orientamento.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427985" y="332656"/>
            <a:ext cx="4716016" cy="602766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it-IT" sz="2800" b="1" dirty="0" smtClean="0"/>
              <a:t>PRATICHE GESTIONALI ed ORGANIZZATIVE</a:t>
            </a:r>
          </a:p>
          <a:p>
            <a:pPr>
              <a:buNone/>
            </a:pPr>
            <a:r>
              <a:rPr lang="it-IT" sz="2800" dirty="0" smtClean="0"/>
              <a:t>Orientamento strategico e organizzazione della scuola;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Sviluppo e valorizzazione delle risorse umane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Integrazione con il territorio e rapporti con le famiglie.</a:t>
            </a:r>
          </a:p>
          <a:p>
            <a:pPr algn="ctr">
              <a:buFont typeface="Wingdings" pitchFamily="2" charset="2"/>
              <a:buChar char="q"/>
            </a:pPr>
            <a:endParaRPr lang="it-IT" sz="2800" dirty="0" smtClean="0"/>
          </a:p>
          <a:p>
            <a:pPr algn="ctr">
              <a:buFont typeface="Wingdings" pitchFamily="2" charset="2"/>
              <a:buChar char="q"/>
            </a:pPr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format del RAV: quattro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5536" y="2060848"/>
            <a:ext cx="1800200" cy="41044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DESCRITTIVA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sz="2000" dirty="0" smtClean="0"/>
              <a:t>Descrizione del contesto e delle risorse</a:t>
            </a:r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2411760" y="2060848"/>
            <a:ext cx="1800200" cy="403244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VALUTATIVA</a:t>
            </a:r>
          </a:p>
          <a:p>
            <a:pPr algn="ctr"/>
            <a:endParaRPr lang="it-IT" dirty="0" smtClean="0"/>
          </a:p>
          <a:p>
            <a:pPr algn="ctr"/>
            <a:r>
              <a:rPr lang="it-IT" sz="2000" dirty="0" smtClean="0"/>
              <a:t>Valutazione degli esiti e dei processi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4427984" y="1988840"/>
            <a:ext cx="2376264" cy="40324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METODOLOGICO- RIFLESSIVA</a:t>
            </a:r>
          </a:p>
          <a:p>
            <a:pPr algn="ctr"/>
            <a:endParaRPr lang="it-IT" dirty="0" smtClean="0"/>
          </a:p>
          <a:p>
            <a:pPr algn="ctr"/>
            <a:r>
              <a:rPr lang="it-IT" sz="2000" dirty="0" smtClean="0"/>
              <a:t>Descrizione e valutazione del percorso di autovalutazione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6948264" y="1988840"/>
            <a:ext cx="2195736" cy="38884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PROATTIVA</a:t>
            </a:r>
          </a:p>
          <a:p>
            <a:pPr algn="ctr"/>
            <a:endParaRPr lang="it-IT" dirty="0" smtClean="0"/>
          </a:p>
          <a:p>
            <a:pPr algn="ctr"/>
            <a:r>
              <a:rPr lang="it-IT" sz="2000" dirty="0" smtClean="0"/>
              <a:t>Individuazione delle priorità e degli obiettivi del processo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QUAL E’ L’OBIETTIVO DEL RAV?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23018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MIGLIORARE GLI APPRENDIMENTI DEGLI STUDENTI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DENDERE CONTO PUBBLICAMENTE DELLE SCELTE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PROMUOVERE STRATEGIE </a:t>
            </a:r>
            <a:r>
              <a:rPr lang="it-IT" dirty="0" err="1" smtClean="0"/>
              <a:t>DI</a:t>
            </a:r>
            <a:r>
              <a:rPr lang="it-IT" dirty="0" smtClean="0"/>
              <a:t> INNOVAZIONE CON LA PARTECIPAZIONE </a:t>
            </a:r>
            <a:r>
              <a:rPr lang="it-IT" dirty="0" err="1" smtClean="0"/>
              <a:t>DI</a:t>
            </a:r>
            <a:r>
              <a:rPr lang="it-IT" dirty="0" smtClean="0"/>
              <a:t> TUTTI I SOGGETTI COINVOLTI NEI PROCESSI FORMATIVI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495800" cy="523018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3000" dirty="0" smtClean="0"/>
              <a:t>con la consapevolezza </a:t>
            </a:r>
            <a:r>
              <a:rPr lang="it-IT" sz="3000" dirty="0" err="1" smtClean="0"/>
              <a:t>che…</a:t>
            </a:r>
            <a:endParaRPr lang="it-IT" sz="3000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sz="3500" dirty="0" smtClean="0"/>
          </a:p>
          <a:p>
            <a:pPr algn="ctr">
              <a:buNone/>
            </a:pPr>
            <a:r>
              <a:rPr lang="it-IT" sz="3500" dirty="0" smtClean="0"/>
              <a:t>al termine non verrà emesso un giudizio da parte di una </a:t>
            </a:r>
          </a:p>
          <a:p>
            <a:pPr algn="ctr">
              <a:buNone/>
            </a:pPr>
            <a:r>
              <a:rPr lang="it-IT" sz="3500" dirty="0" smtClean="0"/>
              <a:t>authority esterna</a:t>
            </a:r>
          </a:p>
          <a:p>
            <a:pPr algn="ctr">
              <a:buNone/>
            </a:pPr>
            <a:r>
              <a:rPr lang="it-IT" sz="3500" dirty="0" smtClean="0"/>
              <a:t> e neanche una graduatoria di merito</a:t>
            </a:r>
            <a:endParaRPr lang="it-IT" sz="3500" dirty="0"/>
          </a:p>
        </p:txBody>
      </p:sp>
      <p:sp>
        <p:nvSpPr>
          <p:cNvPr id="5" name="Freccia in giù 4"/>
          <p:cNvSpPr/>
          <p:nvPr/>
        </p:nvSpPr>
        <p:spPr>
          <a:xfrm>
            <a:off x="6732240" y="1772816"/>
            <a:ext cx="648072" cy="1224136"/>
          </a:xfrm>
          <a:prstGeom prst="downArrow">
            <a:avLst/>
          </a:prstGeom>
          <a:solidFill>
            <a:srgbClr val="FFC000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>IL PROCESSO </a:t>
            </a:r>
            <a:r>
              <a:rPr lang="it-IT" sz="3600" dirty="0" err="1" smtClean="0"/>
              <a:t>DI</a:t>
            </a:r>
            <a:r>
              <a:rPr lang="it-IT" sz="3600" dirty="0" smtClean="0"/>
              <a:t> MIGLIORAMENTO CONTINUO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158173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pPr algn="ctr">
              <a:buNone/>
            </a:pPr>
            <a:r>
              <a:rPr lang="it-IT" sz="3600" dirty="0" smtClean="0"/>
              <a:t>ciclo</a:t>
            </a:r>
          </a:p>
          <a:p>
            <a:pPr algn="ctr">
              <a:buNone/>
            </a:pPr>
            <a:r>
              <a:rPr lang="it-IT" sz="4800" dirty="0" smtClean="0"/>
              <a:t>PDCA</a:t>
            </a:r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2800" dirty="0" smtClean="0"/>
              <a:t>Percorso continuo </a:t>
            </a:r>
          </a:p>
          <a:p>
            <a:pPr algn="ctr">
              <a:buNone/>
            </a:pPr>
            <a:r>
              <a:rPr lang="it-IT" sz="2800" dirty="0" smtClean="0"/>
              <a:t>di miglioramento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495800" cy="51581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/>
              <a:t>PLAN</a:t>
            </a:r>
            <a:r>
              <a:rPr lang="it-IT" dirty="0" smtClean="0"/>
              <a:t>            pianificazione  </a:t>
            </a:r>
          </a:p>
          <a:p>
            <a:pPr>
              <a:buNone/>
            </a:pPr>
            <a:r>
              <a:rPr lang="it-IT" dirty="0" smtClean="0"/>
              <a:t>                del miglioramento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DO</a:t>
            </a:r>
            <a:r>
              <a:rPr lang="it-IT" dirty="0" smtClean="0"/>
              <a:t>               realizzazione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CHECK</a:t>
            </a:r>
            <a:r>
              <a:rPr lang="it-IT" dirty="0" smtClean="0"/>
              <a:t>             monitoraggio </a:t>
            </a:r>
          </a:p>
          <a:p>
            <a:pPr>
              <a:buNone/>
            </a:pPr>
            <a:r>
              <a:rPr lang="it-IT" dirty="0" smtClean="0"/>
              <a:t>                           verifica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ACT</a:t>
            </a:r>
            <a:r>
              <a:rPr lang="it-IT" dirty="0" smtClean="0"/>
              <a:t>               nuova azione di </a:t>
            </a:r>
          </a:p>
          <a:p>
            <a:pPr>
              <a:buNone/>
            </a:pPr>
            <a:r>
              <a:rPr lang="it-IT" dirty="0" smtClean="0"/>
              <a:t>                         miglioramento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5796136" y="1412776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395536" y="1124744"/>
            <a:ext cx="3600400" cy="25202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Ciclo di </a:t>
            </a:r>
            <a:r>
              <a:rPr lang="it-IT" sz="2400" dirty="0" err="1" smtClean="0"/>
              <a:t>Deming</a:t>
            </a:r>
            <a:endParaRPr lang="it-IT" sz="2400" dirty="0" smtClean="0"/>
          </a:p>
          <a:p>
            <a:pPr algn="ctr"/>
            <a:r>
              <a:rPr lang="it-IT" sz="4000" dirty="0" err="1" smtClean="0"/>
              <a:t>P.D.C.A.</a:t>
            </a:r>
            <a:endParaRPr lang="it-IT" sz="4000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5508104" y="2924944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6084168" y="4077072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6084168" y="4149080"/>
            <a:ext cx="72008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5580112" y="5373216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Autovalutazione che deve </a:t>
            </a:r>
            <a:r>
              <a:rPr lang="it-IT" dirty="0" err="1" smtClean="0"/>
              <a:t>evitare…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73325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LOGICHE AUTOREFERENZIALI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SUPERARE LE ANTICHE DIFFIDENZE (paura degli effetti negativi della competizione)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CLIMA </a:t>
            </a:r>
            <a:r>
              <a:rPr lang="it-IT" dirty="0" err="1" smtClean="0"/>
              <a:t>DI</a:t>
            </a:r>
            <a:r>
              <a:rPr lang="it-IT" dirty="0" smtClean="0"/>
              <a:t> SOSPETTO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IL TIMORE ATIVICO </a:t>
            </a:r>
            <a:r>
              <a:rPr lang="it-IT" dirty="0" err="1" smtClean="0"/>
              <a:t>DI</a:t>
            </a:r>
            <a:r>
              <a:rPr lang="it-IT" dirty="0" smtClean="0"/>
              <a:t> PERDERE LE PROPRIE CERTEZZE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8052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Il SNV partendo proprio dal RAV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sz="2800" dirty="0" smtClean="0"/>
              <a:t>Intende fugare tali preoccupazioni</a:t>
            </a:r>
          </a:p>
          <a:p>
            <a:pPr algn="ctr">
              <a:buFont typeface="Wingdings" pitchFamily="2" charset="2"/>
              <a:buChar char="ü"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sz="2800" dirty="0" smtClean="0"/>
              <a:t>Aiutare a costruire un clima di comunità e di fiducia</a:t>
            </a:r>
            <a:endParaRPr lang="it-IT" sz="2800" dirty="0"/>
          </a:p>
        </p:txBody>
      </p:sp>
      <p:sp>
        <p:nvSpPr>
          <p:cNvPr id="5" name="Freccia in giù 4"/>
          <p:cNvSpPr/>
          <p:nvPr/>
        </p:nvSpPr>
        <p:spPr>
          <a:xfrm>
            <a:off x="6660232" y="2060848"/>
            <a:ext cx="504056" cy="129614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OBIETTIVI DA PRIVILEGIARE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230181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Riduzione della dispersione scolastica e dell’insuccesso;</a:t>
            </a:r>
          </a:p>
          <a:p>
            <a:pPr>
              <a:buNone/>
            </a:pPr>
            <a:endParaRPr lang="it-IT" sz="2800" dirty="0" smtClean="0"/>
          </a:p>
          <a:p>
            <a:r>
              <a:rPr lang="it-IT" sz="2800" dirty="0" smtClean="0"/>
              <a:t>Diminuzione delle differenze dei livelli di apprendimento, tra scuole ed aree geografiche;</a:t>
            </a:r>
          </a:p>
          <a:p>
            <a:endParaRPr lang="it-IT" sz="2800" dirty="0" smtClean="0"/>
          </a:p>
          <a:p>
            <a:r>
              <a:rPr lang="it-IT" sz="2800" dirty="0" smtClean="0"/>
              <a:t>Livelli di apprendimento;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230181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Rafforzamento delle competenze di base degli studenti rispetto alla situazione di partenza;</a:t>
            </a:r>
          </a:p>
          <a:p>
            <a:pPr>
              <a:buNone/>
            </a:pPr>
            <a:endParaRPr lang="it-IT" sz="2800" dirty="0" smtClean="0"/>
          </a:p>
          <a:p>
            <a:r>
              <a:rPr lang="it-IT" sz="2800" dirty="0" smtClean="0"/>
              <a:t>Valorizzazione degli esiti a distanza (Università e Lavoro);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32656"/>
            <a:ext cx="4040188" cy="57606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/>
            <a:r>
              <a:rPr lang="it-IT" dirty="0" smtClean="0"/>
              <a:t>TEMPI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332657"/>
            <a:ext cx="4041775" cy="576063"/>
          </a:xfrm>
          <a:solidFill>
            <a:schemeClr val="accent4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algn="ctr"/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84784"/>
            <a:ext cx="4040188" cy="4875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 dirty="0" smtClean="0"/>
              <a:t>entro Luglio 2015 tutti devono redigere e rendere pubblico un Rapporto;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Ø"/>
            </a:pPr>
            <a:r>
              <a:rPr lang="it-IT" sz="2800" dirty="0" smtClean="0"/>
              <a:t>deve essere usato un format elettronico (strumento rigoroso a carattere nazionale)</a:t>
            </a:r>
            <a:endParaRPr lang="it-IT" sz="28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299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sz="2800" dirty="0" smtClean="0"/>
              <a:t>Articolato in 5 sezioni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r>
              <a:rPr lang="it-IT" sz="2800" dirty="0" smtClean="0"/>
              <a:t>Prevede 49 indicatori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r>
              <a:rPr lang="it-IT" sz="2800" dirty="0" smtClean="0"/>
              <a:t>Domande guida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800" dirty="0" smtClean="0"/>
          </a:p>
          <a:p>
            <a:pPr>
              <a:buFont typeface="Wingdings" pitchFamily="2" charset="2"/>
              <a:buChar char="v"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>LE SCUOLE POTRANNO “guardarsi allo specchio”…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320480" cy="561662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Riuscire a capire i propri punti di forza/debolezza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Mettersi a confronto con dati nazionali/internazionali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Elaborare le strategie per rafforzare la propria azione educativa</a:t>
            </a:r>
          </a:p>
          <a:p>
            <a:endParaRPr lang="it-IT" dirty="0" smtClean="0"/>
          </a:p>
          <a:p>
            <a:r>
              <a:rPr lang="it-IT" dirty="0" smtClean="0"/>
              <a:t>Avere come punto cardine: l’ottica del miglioramento – opportunità per ripensare il proprio agire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495800" cy="58052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3200" dirty="0" smtClean="0">
                <a:latin typeface="Aharoni" pitchFamily="2" charset="-79"/>
                <a:cs typeface="Aharoni" pitchFamily="2" charset="-79"/>
              </a:rPr>
              <a:t>tale vision deve passare attraverso </a:t>
            </a:r>
          </a:p>
          <a:p>
            <a:pPr algn="ctr">
              <a:buNone/>
            </a:pPr>
            <a:r>
              <a:rPr lang="it-IT" sz="3200" dirty="0" smtClean="0">
                <a:latin typeface="Aharoni" pitchFamily="2" charset="-79"/>
                <a:cs typeface="Aharoni" pitchFamily="2" charset="-79"/>
              </a:rPr>
              <a:t>la piena consapevolezza </a:t>
            </a:r>
          </a:p>
          <a:p>
            <a:pPr algn="ctr">
              <a:buNone/>
            </a:pPr>
            <a:r>
              <a:rPr lang="it-IT" sz="3200" dirty="0" smtClean="0">
                <a:latin typeface="Aharoni" pitchFamily="2" charset="-79"/>
                <a:cs typeface="Aharoni" pitchFamily="2" charset="-79"/>
              </a:rPr>
              <a:t>di tutti</a:t>
            </a:r>
          </a:p>
          <a:p>
            <a:pPr algn="ctr">
              <a:buNone/>
            </a:pPr>
            <a:r>
              <a:rPr lang="it-IT" sz="3200" dirty="0" smtClean="0">
                <a:latin typeface="Aharoni" pitchFamily="2" charset="-79"/>
                <a:cs typeface="Aharoni" pitchFamily="2" charset="-79"/>
              </a:rPr>
              <a:t> i soggetti coinvolti!!!</a:t>
            </a:r>
          </a:p>
          <a:p>
            <a:pPr algn="ctr">
              <a:buNone/>
            </a:pPr>
            <a:endParaRPr lang="it-IT" sz="3200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it-IT" sz="3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IDEA PERMANENTE della </a:t>
            </a:r>
          </a:p>
          <a:p>
            <a:pPr algn="ctr">
              <a:buNone/>
            </a:pPr>
            <a:r>
              <a:rPr lang="it-IT" sz="3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FORMAZIONE</a:t>
            </a:r>
            <a:endParaRPr lang="it-IT" sz="3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302189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DIRETTIVA MIUR  n. </a:t>
            </a:r>
            <a:r>
              <a:rPr lang="it-IT" b="1" dirty="0" smtClean="0"/>
              <a:t>11</a:t>
            </a:r>
          </a:p>
          <a:p>
            <a:pPr algn="ctr">
              <a:buNone/>
            </a:pPr>
            <a:r>
              <a:rPr lang="it-IT" dirty="0" smtClean="0"/>
              <a:t>18 settembre </a:t>
            </a:r>
            <a:r>
              <a:rPr lang="it-IT" b="1" dirty="0" smtClean="0"/>
              <a:t>2014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  <a:p>
            <a:pPr algn="ctr"/>
            <a:r>
              <a:rPr lang="it-IT" dirty="0" err="1" smtClean="0"/>
              <a:t>CM</a:t>
            </a:r>
            <a:r>
              <a:rPr lang="it-IT" b="1" dirty="0" smtClean="0"/>
              <a:t> </a:t>
            </a:r>
            <a:r>
              <a:rPr lang="it-IT" dirty="0" smtClean="0"/>
              <a:t>n</a:t>
            </a:r>
            <a:r>
              <a:rPr lang="it-IT" b="1" dirty="0" smtClean="0"/>
              <a:t>. 47 </a:t>
            </a:r>
          </a:p>
          <a:p>
            <a:pPr algn="ctr">
              <a:buNone/>
            </a:pPr>
            <a:r>
              <a:rPr lang="it-IT" dirty="0" smtClean="0"/>
              <a:t>21 ottobre </a:t>
            </a:r>
            <a:r>
              <a:rPr lang="it-IT" b="1" dirty="0" smtClean="0"/>
              <a:t>2014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  <a:p>
            <a:pPr algn="ctr"/>
            <a:r>
              <a:rPr lang="it-IT" dirty="0" smtClean="0"/>
              <a:t>Nota MIUR n. </a:t>
            </a:r>
            <a:r>
              <a:rPr lang="it-IT" b="1" dirty="0" smtClean="0"/>
              <a:t>4296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6 febbraio </a:t>
            </a:r>
            <a:r>
              <a:rPr lang="it-IT" b="1" dirty="0" smtClean="0"/>
              <a:t>2015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6021288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it-IT" dirty="0" smtClean="0"/>
              <a:t>DPR n. 275/99</a:t>
            </a:r>
          </a:p>
          <a:p>
            <a:pPr algn="ctr">
              <a:buNone/>
            </a:pPr>
            <a:r>
              <a:rPr lang="it-IT" dirty="0" smtClean="0"/>
              <a:t>AUTONOMIA</a:t>
            </a:r>
          </a:p>
          <a:p>
            <a:pPr algn="ctr">
              <a:buFont typeface="Arial" pitchFamily="34" charset="0"/>
              <a:buChar char="•"/>
            </a:pPr>
            <a:endParaRPr lang="it-IT" dirty="0" smtClean="0"/>
          </a:p>
          <a:p>
            <a:pPr algn="ctr">
              <a:buFont typeface="Arial" pitchFamily="34" charset="0"/>
              <a:buChar char="•"/>
            </a:pPr>
            <a:r>
              <a:rPr lang="it-IT" dirty="0" smtClean="0"/>
              <a:t>DLgs n. 286/2004 </a:t>
            </a:r>
          </a:p>
          <a:p>
            <a:pPr algn="ctr">
              <a:buNone/>
            </a:pPr>
            <a:r>
              <a:rPr lang="it-IT" dirty="0" smtClean="0"/>
              <a:t> SNV</a:t>
            </a:r>
          </a:p>
          <a:p>
            <a:pPr algn="ctr">
              <a:buFont typeface="Arial" pitchFamily="34" charset="0"/>
              <a:buChar char="•"/>
            </a:pPr>
            <a:endParaRPr lang="it-IT" dirty="0" smtClean="0"/>
          </a:p>
          <a:p>
            <a:pPr algn="ctr">
              <a:buFont typeface="Arial" pitchFamily="34" charset="0"/>
              <a:buChar char="•"/>
            </a:pPr>
            <a:r>
              <a:rPr lang="it-IT" dirty="0" smtClean="0"/>
              <a:t>Direttiva n. 85/2012: priorità strategiche dell’Invalsi</a:t>
            </a:r>
          </a:p>
          <a:p>
            <a:pPr algn="ctr">
              <a:buFont typeface="Arial" pitchFamily="34" charset="0"/>
              <a:buChar char="•"/>
            </a:pPr>
            <a:endParaRPr lang="it-IT" dirty="0" smtClean="0"/>
          </a:p>
          <a:p>
            <a:pPr algn="ctr">
              <a:buFont typeface="Arial" pitchFamily="34" charset="0"/>
              <a:buChar char="•"/>
            </a:pPr>
            <a:r>
              <a:rPr lang="it-IT" dirty="0" smtClean="0"/>
              <a:t>LEGGE n. 10/2011</a:t>
            </a:r>
          </a:p>
          <a:p>
            <a:pPr algn="ctr">
              <a:buNone/>
            </a:pPr>
            <a:r>
              <a:rPr lang="it-IT" dirty="0" smtClean="0"/>
              <a:t>SNV: Indire + Invalsi + Corpo Ispettivo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CREDIAMO CHE CIO’ SIA POSSIBILE </a:t>
            </a:r>
            <a:r>
              <a:rPr lang="it-IT" sz="3200" dirty="0" err="1" smtClean="0"/>
              <a:t>SE…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6612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it-IT" sz="2400" dirty="0" smtClean="0"/>
              <a:t>Si stimola e si motiva la partecipazione incentivando contestualmente le buone pratiche;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§"/>
            </a:pPr>
            <a:r>
              <a:rPr lang="it-IT" sz="2400" dirty="0" smtClean="0"/>
              <a:t>Se si cura la professionalità sostenendo gli atteggiamenti positivi verso la ricerca didattica e la gestione efficace dell’insegnamento;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86165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Se ci si impegna a costruire un clima di benessere sociale e di assunzione di atteggiamenti collaborativi in tutti i momenti della vita della scuola;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Se si sanno analizzare i risultati ottenuti con gli allievi anche attraverso gli strumenti messi a disposizione dal sistema nazionale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0"/>
            <a:ext cx="6552728" cy="836712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CAMBIAMENTO CULTURALE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23018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2800" dirty="0" smtClean="0">
                <a:latin typeface="Agency FB" pitchFamily="34" charset="0"/>
              </a:rPr>
              <a:t>Promuovere una riflessione partecipata sul senso del proprio agire pedagogico</a:t>
            </a:r>
          </a:p>
          <a:p>
            <a:pPr algn="ctr">
              <a:buNone/>
            </a:pPr>
            <a:endParaRPr lang="it-IT" sz="2800" dirty="0" smtClean="0">
              <a:latin typeface="Agency FB" pitchFamily="34" charset="0"/>
            </a:endParaRPr>
          </a:p>
          <a:p>
            <a:pPr algn="ctr">
              <a:buNone/>
            </a:pPr>
            <a:endParaRPr lang="it-IT" sz="2800" dirty="0" smtClean="0">
              <a:latin typeface="Agency FB" pitchFamily="34" charset="0"/>
            </a:endParaRPr>
          </a:p>
          <a:p>
            <a:pPr algn="ctr">
              <a:buNone/>
            </a:pPr>
            <a:endParaRPr lang="it-IT" sz="2800" dirty="0" smtClean="0">
              <a:latin typeface="Agency FB" pitchFamily="34" charset="0"/>
            </a:endParaRPr>
          </a:p>
          <a:p>
            <a:pPr algn="ctr">
              <a:buNone/>
            </a:pPr>
            <a:endParaRPr lang="it-IT" sz="2800" dirty="0" smtClean="0">
              <a:latin typeface="Agency FB" pitchFamily="34" charset="0"/>
            </a:endParaRPr>
          </a:p>
          <a:p>
            <a:pPr algn="ctr">
              <a:buNone/>
            </a:pPr>
            <a:r>
              <a:rPr lang="it-IT" sz="2800" b="1" dirty="0" smtClean="0">
                <a:latin typeface="Agency FB" pitchFamily="34" charset="0"/>
              </a:rPr>
              <a:t>AUTOVALUTAZIONE COME MOMENTO </a:t>
            </a:r>
            <a:r>
              <a:rPr lang="it-IT" sz="2800" b="1" dirty="0" err="1" smtClean="0">
                <a:latin typeface="Agency FB" pitchFamily="34" charset="0"/>
              </a:rPr>
              <a:t>DI</a:t>
            </a:r>
            <a:r>
              <a:rPr lang="it-IT" sz="2800" b="1" dirty="0" smtClean="0">
                <a:latin typeface="Agency FB" pitchFamily="34" charset="0"/>
              </a:rPr>
              <a:t> AVVIO </a:t>
            </a:r>
          </a:p>
          <a:p>
            <a:pPr algn="ctr">
              <a:buNone/>
            </a:pPr>
            <a:r>
              <a:rPr lang="it-IT" sz="2800" dirty="0" smtClean="0">
                <a:latin typeface="Agency FB" pitchFamily="34" charset="0"/>
              </a:rPr>
              <a:t>E </a:t>
            </a:r>
            <a:r>
              <a:rPr lang="it-IT" sz="2800" u="sng" dirty="0" smtClean="0">
                <a:latin typeface="Agency FB" pitchFamily="34" charset="0"/>
              </a:rPr>
              <a:t>NON</a:t>
            </a:r>
            <a:r>
              <a:rPr lang="it-IT" sz="2800" dirty="0" smtClean="0">
                <a:latin typeface="Agency FB" pitchFamily="34" charset="0"/>
              </a:rPr>
              <a:t> PARTE </a:t>
            </a:r>
          </a:p>
          <a:p>
            <a:pPr algn="ctr">
              <a:buNone/>
            </a:pPr>
            <a:r>
              <a:rPr lang="it-IT" sz="2800" dirty="0" smtClean="0">
                <a:latin typeface="Agency FB" pitchFamily="34" charset="0"/>
              </a:rPr>
              <a:t>DALLA VALUTAZIONE ESTERNA</a:t>
            </a:r>
            <a:endParaRPr lang="it-IT" sz="2800" dirty="0">
              <a:latin typeface="Agency FB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23018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Si riconoscono i docenti come professionisti e interlocutori fondamentali della valutazione, </a:t>
            </a:r>
          </a:p>
          <a:p>
            <a:pPr algn="ctr">
              <a:buNone/>
            </a:pP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nel senso che sono </a:t>
            </a:r>
          </a:p>
          <a:p>
            <a:pPr algn="ctr">
              <a:buNone/>
            </a:pP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le persone </a:t>
            </a:r>
          </a:p>
          <a:p>
            <a:pPr algn="ctr">
              <a:buNone/>
            </a:pP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che più direttamente conoscono la loro</a:t>
            </a:r>
          </a:p>
          <a:p>
            <a:pPr algn="ctr">
              <a:buNone/>
            </a:pP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 realtà scolastica</a:t>
            </a:r>
            <a:endParaRPr lang="it-IT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2483768" y="2708920"/>
            <a:ext cx="504056" cy="1224136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6768752" cy="90872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>CULTURA DELLA VALUTAZIONE </a:t>
            </a:r>
            <a:br>
              <a:rPr lang="it-IT" sz="3600" dirty="0" smtClean="0"/>
            </a:br>
            <a:r>
              <a:rPr lang="it-IT" sz="3600" dirty="0" smtClean="0"/>
              <a:t>ORIENTATA AL MIGLIORAMENTO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086165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IMPROVEMENT</a:t>
            </a:r>
          </a:p>
          <a:p>
            <a:pPr algn="ctr">
              <a:buNone/>
            </a:pPr>
            <a:r>
              <a:rPr lang="it-IT" dirty="0" smtClean="0"/>
              <a:t>piuttosto che al</a:t>
            </a:r>
          </a:p>
          <a:p>
            <a:pPr algn="ctr">
              <a:buNone/>
            </a:pPr>
            <a:r>
              <a:rPr lang="it-IT" dirty="0" smtClean="0"/>
              <a:t>Controllo (</a:t>
            </a:r>
            <a:r>
              <a:rPr lang="it-IT" dirty="0" err="1" smtClean="0"/>
              <a:t>Accountability</a:t>
            </a:r>
            <a:r>
              <a:rPr lang="it-IT" dirty="0" smtClean="0"/>
              <a:t>)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prospettiva di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sz="2800" dirty="0" smtClean="0"/>
              <a:t>ETICA PROFESSIONALE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581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VALUTAZIONE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</a:rPr>
              <a:t>RISORSA</a:t>
            </a:r>
          </a:p>
          <a:p>
            <a:pPr algn="ctr">
              <a:buNone/>
            </a:pPr>
            <a:endParaRPr lang="it-IT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</a:rPr>
              <a:t>RESPONSABILITA’ PUBBLICA</a:t>
            </a:r>
            <a:endParaRPr lang="it-IT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2411760" y="1484784"/>
            <a:ext cx="432048" cy="10801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6156176" y="1772816"/>
            <a:ext cx="864096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flipH="1">
            <a:off x="6228184" y="3501008"/>
            <a:ext cx="792088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883852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GRAZIE PER L’ATTENZIONE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>
          <a:xfrm>
            <a:off x="609600" y="3429001"/>
            <a:ext cx="2209800" cy="1579104"/>
          </a:xfrm>
        </p:spPr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3000" b="1" dirty="0" smtClean="0"/>
              <a:t>Prof.ssa Silvia MINELLO</a:t>
            </a:r>
            <a:endParaRPr lang="it-IT" sz="3000" b="1" dirty="0"/>
          </a:p>
        </p:txBody>
      </p:sp>
      <p:pic>
        <p:nvPicPr>
          <p:cNvPr id="5" name="Segnaposto immagine 4" descr="205733_211029462260053_152827988080201_751936_5211859_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209" r="6209"/>
          <a:stretch>
            <a:fillRect/>
          </a:stretch>
        </p:blipFill>
        <p:spPr>
          <a:xfrm rot="420000">
            <a:off x="3184247" y="1104973"/>
            <a:ext cx="5216135" cy="42782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I tempi della </a:t>
            </a:r>
            <a:r>
              <a:rPr lang="it-IT" sz="3600" dirty="0" err="1" smtClean="0"/>
              <a:t>CM</a:t>
            </a:r>
            <a:r>
              <a:rPr lang="it-IT" sz="3600" dirty="0" smtClean="0"/>
              <a:t> 47/2014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196749"/>
          <a:ext cx="8229600" cy="5843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AZIONI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SOGGETTI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TEMPI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Predisposizione format RAV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INVALSI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Fine ottobre 2014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Apertura</a:t>
                      </a:r>
                      <a:r>
                        <a:rPr lang="it-IT" baseline="0" dirty="0" smtClean="0"/>
                        <a:t> piattaforma informatica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MIUR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Gennaio 2015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Inserimento dati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TUTTE LE SCUOLE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Gennaio – </a:t>
                      </a:r>
                    </a:p>
                    <a:p>
                      <a:pPr algn="ctr"/>
                      <a:r>
                        <a:rPr lang="it-IT" dirty="0" smtClean="0"/>
                        <a:t>28 febbraio 2015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Restituzione</a:t>
                      </a:r>
                      <a:r>
                        <a:rPr lang="it-IT" baseline="0" dirty="0" smtClean="0"/>
                        <a:t> dati con benchmark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INVALSI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Fine marzo 2015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Elaborazione RAV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TUTTE LE SCUOLE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Marzo – Giugno 2015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Pubblicazione</a:t>
                      </a:r>
                      <a:r>
                        <a:rPr lang="it-IT" baseline="0" dirty="0" smtClean="0"/>
                        <a:t> RAV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TUTTE LE SCUOLE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Luglio 2015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Azioni di miglioramento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TUTTE LE SCUOLE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: 2015 - 2016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Visite esterne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MIUR – Nuclei esterni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 partire dall’</a:t>
                      </a:r>
                      <a:r>
                        <a:rPr lang="it-IT" dirty="0" err="1" smtClean="0"/>
                        <a:t>a.s.</a:t>
                      </a:r>
                      <a:r>
                        <a:rPr lang="it-IT" baseline="0" dirty="0" smtClean="0"/>
                        <a:t> 2015/16</a:t>
                      </a:r>
                      <a:endParaRPr lang="it-IT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Rendicontazione</a:t>
                      </a:r>
                      <a:r>
                        <a:rPr lang="it-IT" baseline="0" dirty="0" smtClean="0"/>
                        <a:t> sociale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TUTTE LE SCUOLE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: 2016 - 2017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art. 6 </a:t>
            </a:r>
            <a:r>
              <a:rPr lang="it-IT" dirty="0" err="1" smtClean="0"/>
              <a:t>D.P.R</a:t>
            </a:r>
            <a:r>
              <a:rPr lang="it-IT" dirty="0" smtClean="0"/>
              <a:t> n. 80/2013</a:t>
            </a:r>
            <a:br>
              <a:rPr lang="it-IT" dirty="0" smtClean="0"/>
            </a:br>
            <a:r>
              <a:rPr lang="it-IT" sz="3600" dirty="0" smtClean="0"/>
              <a:t>definisce le fasi su cui si articola il procedimento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algn="ctr">
              <a:buFont typeface="Wingdings" pitchFamily="2" charset="2"/>
              <a:buChar char="v"/>
            </a:pPr>
            <a:r>
              <a:rPr lang="it-IT" b="1" dirty="0" smtClean="0"/>
              <a:t>AUTOVALUTAZIONE</a:t>
            </a:r>
            <a:r>
              <a:rPr lang="it-IT" dirty="0" smtClean="0"/>
              <a:t> delle Istituzioni scolastiche</a:t>
            </a:r>
          </a:p>
          <a:p>
            <a:pPr algn="ctr"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Analisi e verifica del proprio servizio sulla base di dati resi disponibili 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495800" cy="49379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dal sistema informativo del Ministero;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rilevazione sugli apprendimenti;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elaborazioni sul valore aggiunto restituite dall’Invalsi;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Elaborazione di un RAV predisposto dall’Invalsi e formulazione di un piano di miglioramento.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2771800" y="5589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79813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it-IT" sz="3200" b="1" dirty="0" smtClean="0"/>
              <a:t>VALUTAZIONE</a:t>
            </a:r>
          </a:p>
          <a:p>
            <a:pPr algn="ctr">
              <a:buNone/>
            </a:pPr>
            <a:r>
              <a:rPr lang="it-IT" sz="3200" b="1" dirty="0" smtClean="0"/>
              <a:t>ESTERNA</a:t>
            </a:r>
          </a:p>
          <a:p>
            <a:pPr algn="ctr">
              <a:buNone/>
            </a:pPr>
            <a:endParaRPr lang="it-IT" sz="3200" b="1" dirty="0" smtClean="0"/>
          </a:p>
          <a:p>
            <a:pPr algn="ctr">
              <a:buNone/>
            </a:pPr>
            <a:endParaRPr lang="it-IT" sz="3200" b="1" dirty="0" smtClean="0"/>
          </a:p>
          <a:p>
            <a:pPr algn="ctr">
              <a:buNone/>
            </a:pP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3501007"/>
            <a:ext cx="4038600" cy="285391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Ridefinizione da parte delle istituzioni dei piani di miglioramento in base agli esiti dell’analisi effettuata dai nuclei</a:t>
            </a:r>
            <a:endParaRPr lang="it-IT" sz="2800" dirty="0"/>
          </a:p>
        </p:txBody>
      </p:sp>
      <p:sp>
        <p:nvSpPr>
          <p:cNvPr id="5" name="Freccia a destra 4"/>
          <p:cNvSpPr/>
          <p:nvPr/>
        </p:nvSpPr>
        <p:spPr>
          <a:xfrm>
            <a:off x="2123728" y="5013176"/>
            <a:ext cx="194421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it-IT" sz="2800" b="1" dirty="0" smtClean="0"/>
              <a:t>LE AZIONI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MIGLIORAMENTO</a:t>
            </a:r>
          </a:p>
          <a:p>
            <a:pPr algn="ctr">
              <a:buFont typeface="Wingdings" pitchFamily="2" charset="2"/>
              <a:buChar char="v"/>
            </a:pPr>
            <a:endParaRPr lang="it-IT" sz="2800" b="1" dirty="0" smtClean="0"/>
          </a:p>
          <a:p>
            <a:pPr algn="ctr">
              <a:buFont typeface="Wingdings" pitchFamily="2" charset="2"/>
              <a:buChar char="v"/>
            </a:pPr>
            <a:endParaRPr lang="it-IT" sz="2800" b="1" dirty="0" smtClean="0"/>
          </a:p>
          <a:p>
            <a:pPr algn="ctr">
              <a:buNone/>
            </a:pPr>
            <a:endParaRPr lang="it-IT" sz="28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3212977"/>
            <a:ext cx="4038600" cy="314194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Definizione e attuazione da parte delle istituzioni scolastiche degli interventi migliorativi</a:t>
            </a:r>
            <a:endParaRPr lang="it-IT" sz="2800" dirty="0"/>
          </a:p>
        </p:txBody>
      </p:sp>
      <p:sp>
        <p:nvSpPr>
          <p:cNvPr id="5" name="Freccia a destra 4"/>
          <p:cNvSpPr/>
          <p:nvPr/>
        </p:nvSpPr>
        <p:spPr>
          <a:xfrm>
            <a:off x="1691680" y="4221088"/>
            <a:ext cx="208823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258816" cy="443484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it-IT" sz="2800" b="1" dirty="0" smtClean="0"/>
              <a:t>RENDICONTAZIONE SOCIALE</a:t>
            </a:r>
          </a:p>
          <a:p>
            <a:pPr algn="ctr">
              <a:buNone/>
            </a:pPr>
            <a:endParaRPr lang="it-IT" sz="2800" b="1" dirty="0" smtClean="0"/>
          </a:p>
          <a:p>
            <a:pPr algn="ctr">
              <a:buNone/>
            </a:pPr>
            <a:endParaRPr lang="it-IT" sz="2800" b="1" dirty="0" smtClean="0"/>
          </a:p>
          <a:p>
            <a:pPr algn="ctr">
              <a:buNone/>
            </a:pPr>
            <a:endParaRPr lang="it-IT" sz="2800" b="1" dirty="0" smtClean="0"/>
          </a:p>
          <a:p>
            <a:pPr algn="ctr">
              <a:buNone/>
            </a:pPr>
            <a:endParaRPr lang="it-IT" sz="28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3789039"/>
            <a:ext cx="4038600" cy="256588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sz="2800" dirty="0" smtClean="0"/>
              <a:t>pubblicazione, diffusione dei risultati raggiunti</a:t>
            </a:r>
            <a:endParaRPr lang="it-IT" sz="2800" dirty="0"/>
          </a:p>
        </p:txBody>
      </p:sp>
      <p:sp>
        <p:nvSpPr>
          <p:cNvPr id="5" name="Freccia a destra 4"/>
          <p:cNvSpPr/>
          <p:nvPr/>
        </p:nvSpPr>
        <p:spPr>
          <a:xfrm>
            <a:off x="2123728" y="4509120"/>
            <a:ext cx="180020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 visione magica del </a:t>
            </a:r>
            <a:r>
              <a:rPr lang="it-IT" dirty="0" err="1" smtClean="0"/>
              <a:t>miglioramento…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§"/>
            </a:pPr>
            <a:r>
              <a:rPr lang="it-IT" b="1" dirty="0" smtClean="0"/>
              <a:t>INTERPRETAZIONE DEI DATI RACCOLTI</a:t>
            </a:r>
          </a:p>
          <a:p>
            <a:pPr algn="ctr">
              <a:buFont typeface="Wingdings" pitchFamily="2" charset="2"/>
              <a:buChar char="ü"/>
            </a:pPr>
            <a:r>
              <a:rPr lang="it-IT" dirty="0" smtClean="0"/>
              <a:t>Dati Invalsi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dirty="0" smtClean="0"/>
              <a:t>Scuola in chiaro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dirty="0" smtClean="0"/>
              <a:t>Questionario scuola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Font typeface="Wingdings" pitchFamily="2" charset="2"/>
              <a:buChar char="ü"/>
            </a:pPr>
            <a:r>
              <a:rPr lang="it-IT" dirty="0" smtClean="0"/>
              <a:t>Questionari di percezione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3200" dirty="0" smtClean="0"/>
              <a:t>Chiavi di lettura per integrare le diverse fonti informative e permettere uno sguardo globale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030A0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</TotalTime>
  <Words>1323</Words>
  <Application>Microsoft Office PowerPoint</Application>
  <PresentationFormat>Presentazione su schermo (4:3)</PresentationFormat>
  <Paragraphs>454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Equinozio</vt:lpstr>
      <vt:lpstr>IL SISTEMA NAZIONALE di VALUTAZIONE</vt:lpstr>
      <vt:lpstr>D.P.R. 80/2013</vt:lpstr>
      <vt:lpstr>RIFERIMENTI NORMATIVI</vt:lpstr>
      <vt:lpstr>I tempi della CM 47/2014</vt:lpstr>
      <vt:lpstr>    art. 6 D.P.R n. 80/2013 definisce le fasi su cui si articola il procedimento</vt:lpstr>
      <vt:lpstr>Diapositiva 6</vt:lpstr>
      <vt:lpstr>Diapositiva 7</vt:lpstr>
      <vt:lpstr>Diapositiva 8</vt:lpstr>
      <vt:lpstr>La visione magica del miglioramento…</vt:lpstr>
      <vt:lpstr>Diapositiva 10</vt:lpstr>
      <vt:lpstr>La scarsa cura dedicati a questi passaggi…</vt:lpstr>
      <vt:lpstr>L’attività valutativa non determina  il cambiamento….</vt:lpstr>
      <vt:lpstr>VALUTAZIONE PER IL MIGLIORAMENTO</vt:lpstr>
      <vt:lpstr>VALUTAZIONE COME MIGLIORAMENTO</vt:lpstr>
      <vt:lpstr>FOCUS GROUP n. 1 Quali sono i fattori di qualità di una buona scuola?</vt:lpstr>
      <vt:lpstr>FOCUS GROUP n. 2 Strategie di miglioramento…</vt:lpstr>
      <vt:lpstr>Porre l’attenzione su 4 dimensioni:</vt:lpstr>
      <vt:lpstr>Percorso strutturato per la lettura e il miglioramento della qualità </vt:lpstr>
      <vt:lpstr>Diapositiva 19</vt:lpstr>
      <vt:lpstr>RAPPORTO DI AUTOVALUTAZIONE</vt:lpstr>
      <vt:lpstr>Gli indicatori per il RAV</vt:lpstr>
      <vt:lpstr>Diapositiva 22</vt:lpstr>
      <vt:lpstr>Il format del RAV: quattro parti</vt:lpstr>
      <vt:lpstr>QUAL E’ L’OBIETTIVO DEL RAV?</vt:lpstr>
      <vt:lpstr>IL PROCESSO DI MIGLIORAMENTO CONTINUO</vt:lpstr>
      <vt:lpstr>Autovalutazione che deve evitare…</vt:lpstr>
      <vt:lpstr>OBIETTIVI DA PRIVILEGIARE</vt:lpstr>
      <vt:lpstr>Diapositiva 28</vt:lpstr>
      <vt:lpstr>LE SCUOLE POTRANNO “guardarsi allo specchio”…</vt:lpstr>
      <vt:lpstr>CREDIAMO CHE CIO’ SIA POSSIBILE SE…</vt:lpstr>
      <vt:lpstr>CAMBIAMENTO CULTURALE</vt:lpstr>
      <vt:lpstr>CULTURA DELLA VALUTAZIONE  ORIENTATA AL MIGLIORAMENTO</vt:lpstr>
      <vt:lpstr>GRAZIE PER 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</dc:creator>
  <cp:lastModifiedBy>VICE_PRESIDE</cp:lastModifiedBy>
  <cp:revision>108</cp:revision>
  <dcterms:created xsi:type="dcterms:W3CDTF">2015-04-23T02:33:47Z</dcterms:created>
  <dcterms:modified xsi:type="dcterms:W3CDTF">2015-04-28T08:46:05Z</dcterms:modified>
</cp:coreProperties>
</file>