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0"/>
  </p:notesMasterIdLst>
  <p:sldIdLst>
    <p:sldId id="262" r:id="rId2"/>
    <p:sldId id="294" r:id="rId3"/>
    <p:sldId id="311" r:id="rId4"/>
    <p:sldId id="296" r:id="rId5"/>
    <p:sldId id="316" r:id="rId6"/>
    <p:sldId id="314" r:id="rId7"/>
    <p:sldId id="315" r:id="rId8"/>
    <p:sldId id="310" r:id="rId9"/>
  </p:sldIdLst>
  <p:sldSz cx="9144000" cy="6858000" type="screen4x3"/>
  <p:notesSz cx="6858000" cy="9144000"/>
  <p:embeddedFontLst>
    <p:embeddedFont>
      <p:font typeface="Source Sans Pro" pitchFamily="34" charset="0"/>
      <p:regular r:id="rId11"/>
      <p:bold r:id="rId12"/>
      <p:italic r:id="rId13"/>
      <p:boldItalic r:id="rId14"/>
    </p:embeddedFont>
    <p:embeddedFont>
      <p:font typeface="Cambria" pitchFamily="18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EA18A1C-E5B7-41B3-AA1C-10B9A4D0C256}">
  <a:tblStyle styleId="{1EA18A1C-E5B7-41B3-AA1C-10B9A4D0C25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75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Elia:Desktop:Target%20riferimento%20studenti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lia:Desktop:Target%20riferimento%20student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28"/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28"/>
  <c:chart>
    <c:plotArea>
      <c:layout/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6.9444444444444448E-2"/>
                  <c:y val="-9.7222222222222265E-2"/>
                </c:manualLayout>
              </c:layout>
              <c:showVal val="1"/>
            </c:dLbl>
            <c:dLbl>
              <c:idx val="1"/>
              <c:layout>
                <c:manualLayout>
                  <c:x val="-6.3888888888888912E-2"/>
                  <c:y val="-7.4074074074074112E-2"/>
                </c:manualLayout>
              </c:layout>
              <c:showVal val="1"/>
            </c:dLbl>
            <c:dLbl>
              <c:idx val="2"/>
              <c:layout>
                <c:manualLayout>
                  <c:x val="-5.8333333333333494E-2"/>
                  <c:y val="-8.7962962962963048E-2"/>
                </c:manualLayout>
              </c:layout>
              <c:showVal val="1"/>
            </c:dLbl>
            <c:dLbl>
              <c:idx val="3"/>
              <c:layout>
                <c:manualLayout>
                  <c:x val="-6.3888888888889009E-2"/>
                  <c:y val="-6.4814814814814881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Foglio1!$M$6:$M$9</c:f>
              <c:strCache>
                <c:ptCount val="4"/>
                <c:pt idx="0">
                  <c:v>Diplomati 2013</c:v>
                </c:pt>
                <c:pt idx="1">
                  <c:v>Diplomati 2014</c:v>
                </c:pt>
                <c:pt idx="2">
                  <c:v>Diplomati 2015</c:v>
                </c:pt>
                <c:pt idx="3">
                  <c:v>Diplomati 2016</c:v>
                </c:pt>
              </c:strCache>
            </c:strRef>
          </c:cat>
          <c:val>
            <c:numRef>
              <c:f>Foglio1!$N$6:$N$9</c:f>
              <c:numCache>
                <c:formatCode>0%</c:formatCode>
                <c:ptCount val="4"/>
                <c:pt idx="0">
                  <c:v>0.36000000000000026</c:v>
                </c:pt>
                <c:pt idx="1">
                  <c:v>0.70000000000000051</c:v>
                </c:pt>
                <c:pt idx="2">
                  <c:v>0.77000000000000024</c:v>
                </c:pt>
                <c:pt idx="3">
                  <c:v>0.78</c:v>
                </c:pt>
              </c:numCache>
            </c:numRef>
          </c:val>
        </c:ser>
        <c:dLbls>
          <c:showVal val="1"/>
        </c:dLbls>
        <c:marker val="1"/>
        <c:axId val="74893568"/>
        <c:axId val="74973184"/>
      </c:lineChart>
      <c:catAx>
        <c:axId val="74893568"/>
        <c:scaling>
          <c:orientation val="minMax"/>
        </c:scaling>
        <c:axPos val="b"/>
        <c:majorGridlines/>
        <c:tickLblPos val="nextTo"/>
        <c:txPr>
          <a:bodyPr/>
          <a:lstStyle/>
          <a:p>
            <a:pPr>
              <a:defRPr sz="2000">
                <a:solidFill>
                  <a:srgbClr val="FFFFFF"/>
                </a:solidFill>
              </a:defRPr>
            </a:pPr>
            <a:endParaRPr lang="it-IT"/>
          </a:p>
        </c:txPr>
        <c:crossAx val="74973184"/>
        <c:crosses val="autoZero"/>
        <c:auto val="1"/>
        <c:lblAlgn val="ctr"/>
        <c:lblOffset val="100"/>
      </c:catAx>
      <c:valAx>
        <c:axId val="7497318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800">
                <a:solidFill>
                  <a:srgbClr val="FFFFFF"/>
                </a:solidFill>
              </a:defRPr>
            </a:pPr>
            <a:endParaRPr lang="it-IT"/>
          </a:p>
        </c:txPr>
        <c:crossAx val="74893568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279844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pink">
    <p:bg>
      <p:bgPr>
        <a:solidFill>
          <a:srgbClr val="FD8E8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181050" y="168450"/>
            <a:ext cx="8781899" cy="6521100"/>
          </a:xfrm>
          <a:prstGeom prst="rect">
            <a:avLst/>
          </a:prstGeom>
          <a:solidFill>
            <a:srgbClr val="F0576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65225" y="2018025"/>
            <a:ext cx="4927500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854251" y="3922275"/>
            <a:ext cx="3815400" cy="993899"/>
          </a:xfrm>
          <a:prstGeom prst="rect">
            <a:avLst/>
          </a:prstGeom>
          <a:ln w="1143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139933" y="3640725"/>
            <a:ext cx="274800" cy="274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pink">
    <p:bg>
      <p:bgPr>
        <a:solidFill>
          <a:srgbClr val="FD8E80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81050" y="168450"/>
            <a:ext cx="8781899" cy="6521100"/>
          </a:xfrm>
          <a:prstGeom prst="rect">
            <a:avLst/>
          </a:prstGeom>
          <a:solidFill>
            <a:srgbClr val="F0576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80050" y="274650"/>
            <a:ext cx="73838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80050" y="1600209"/>
            <a:ext cx="7383899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F3848"/>
              </a:buClr>
              <a:buSzPct val="100000"/>
              <a:buFont typeface="Source Sans Pro"/>
              <a:buChar char="■"/>
              <a:defRPr sz="32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F3848"/>
              </a:buClr>
              <a:buSzPct val="100000"/>
              <a:buFont typeface="Source Sans Pro"/>
              <a:defRPr sz="24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F3848"/>
              </a:buClr>
              <a:buSzPct val="100000"/>
              <a:buFont typeface="Source Sans Pro"/>
              <a:defRPr sz="24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ctrTitle" idx="4294967295"/>
          </p:nvPr>
        </p:nvSpPr>
        <p:spPr>
          <a:xfrm>
            <a:off x="685799" y="863350"/>
            <a:ext cx="7989967" cy="154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it-IT" sz="4000" dirty="0" smtClean="0">
                <a:solidFill>
                  <a:srgbClr val="FFFFFF"/>
                </a:solidFill>
              </a:rPr>
              <a:t>Corso di </a:t>
            </a:r>
            <a:br>
              <a:rPr lang="it-IT" sz="4000" dirty="0" smtClean="0">
                <a:solidFill>
                  <a:srgbClr val="FFFFFF"/>
                </a:solidFill>
              </a:rPr>
            </a:br>
            <a:r>
              <a:rPr lang="it-IT" sz="4000" dirty="0" smtClean="0">
                <a:solidFill>
                  <a:srgbClr val="FFFFFF"/>
                </a:solidFill>
              </a:rPr>
              <a:t>MANAGEMENT</a:t>
            </a:r>
            <a:r>
              <a:rPr lang="it-IT" sz="4000" dirty="0">
                <a:solidFill>
                  <a:srgbClr val="FFFFFF"/>
                </a:solidFill>
              </a:rPr>
              <a:t> </a:t>
            </a:r>
            <a:r>
              <a:rPr lang="it-IT" sz="4000" dirty="0" smtClean="0">
                <a:solidFill>
                  <a:srgbClr val="FFFFFF"/>
                </a:solidFill>
              </a:rPr>
              <a:t>DELLA PRODUZIONE AGROALIMENTARE </a:t>
            </a:r>
            <a:endParaRPr lang="en" sz="4000" dirty="0">
              <a:solidFill>
                <a:srgbClr val="FFFFFF"/>
              </a:solidFill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ubTitle" idx="4294967295"/>
          </p:nvPr>
        </p:nvSpPr>
        <p:spPr>
          <a:xfrm>
            <a:off x="685800" y="5221850"/>
            <a:ext cx="67317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-IT" sz="2400" b="1" dirty="0" smtClean="0"/>
              <a:t>Fondazione ITS Agroalimentare Veneto</a:t>
            </a:r>
          </a:p>
          <a:p>
            <a:pPr lvl="0" rtl="0">
              <a:spcBef>
                <a:spcPts val="0"/>
              </a:spcBef>
              <a:buNone/>
            </a:pPr>
            <a:r>
              <a:rPr lang="it-IT" sz="2400" b="1" dirty="0" smtClean="0"/>
              <a:t>Padova, 11 aprile 2017</a:t>
            </a:r>
            <a:endParaRPr lang="en" sz="2400" b="1" dirty="0"/>
          </a:p>
        </p:txBody>
      </p:sp>
      <p:pic>
        <p:nvPicPr>
          <p:cNvPr id="2" name="Immagine 1" descr="ITS_foglio_grappolo_rosso - Cop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60" y="4897960"/>
            <a:ext cx="1446865" cy="137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30255" y="549557"/>
            <a:ext cx="59046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Biennio 2016-2018</a:t>
            </a:r>
          </a:p>
          <a:p>
            <a:pPr algn="ctr"/>
            <a:endParaRPr lang="it-IT" sz="2000" b="1" dirty="0" smtClean="0">
              <a:solidFill>
                <a:srgbClr val="FFFFFF"/>
              </a:solidFill>
              <a:latin typeface="Source Sans Pro"/>
              <a:cs typeface="Source Sans Pro"/>
            </a:endParaRPr>
          </a:p>
          <a:p>
            <a:pPr algn="ctr"/>
            <a:r>
              <a:rPr lang="it-IT" sz="20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corso di </a:t>
            </a:r>
          </a:p>
          <a:p>
            <a:pPr algn="ctr"/>
            <a:r>
              <a:rPr lang="it-IT" sz="20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TECNICO SUPERIORE PER IL CONTROLLO, LA VALORIZZAZIONE E IL MARKETING DELLE PRODUZIONI AGRARIE, AGRO-ALIMENTARI E AGRO-INDUSTRIALI</a:t>
            </a:r>
            <a:endParaRPr lang="it-IT" sz="2000" b="1" dirty="0">
              <a:solidFill>
                <a:srgbClr val="FFFFFF"/>
              </a:solidFill>
              <a:latin typeface="Source Sans Pro"/>
              <a:cs typeface="Source Sans Pro"/>
            </a:endParaRPr>
          </a:p>
          <a:p>
            <a:pPr algn="ctr"/>
            <a:r>
              <a:rPr lang="it-IT" sz="2000" b="1" dirty="0">
                <a:solidFill>
                  <a:srgbClr val="FFFFFF"/>
                </a:solidFill>
                <a:latin typeface="Source Sans Pro"/>
                <a:cs typeface="Source Sans Pro"/>
              </a:rPr>
              <a:t>o</a:t>
            </a:r>
            <a:r>
              <a:rPr lang="it-IT" sz="20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rientato all’eco-sostenibilità</a:t>
            </a:r>
          </a:p>
          <a:p>
            <a:pPr algn="ctr"/>
            <a:endParaRPr lang="it-IT" sz="1800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30255" y="3717262"/>
            <a:ext cx="59046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Biennio </a:t>
            </a:r>
            <a:r>
              <a:rPr lang="it-IT" sz="20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2017-2019</a:t>
            </a:r>
          </a:p>
          <a:p>
            <a:pPr algn="ctr"/>
            <a:r>
              <a:rPr lang="it-IT" sz="20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TECNICO SUPERIORE PER LA GESTIONE DELL’AMBIENTE NEL SISTEMA AGROALIMENTARE</a:t>
            </a:r>
            <a:endParaRPr lang="it-IT" sz="2000" b="1" dirty="0" smtClean="0">
              <a:solidFill>
                <a:srgbClr val="FFFFFF"/>
              </a:solidFill>
              <a:latin typeface="Source Sans Pro"/>
              <a:cs typeface="Source Sans Pro"/>
            </a:endParaRPr>
          </a:p>
          <a:p>
            <a:pPr algn="ctr"/>
            <a:endParaRPr lang="it-IT" sz="2000" b="1" dirty="0" smtClean="0">
              <a:solidFill>
                <a:srgbClr val="FFFFFF"/>
              </a:solidFill>
              <a:latin typeface="Source Sans Pro"/>
              <a:cs typeface="Source Sans Pro"/>
            </a:endParaRPr>
          </a:p>
          <a:p>
            <a:pPr algn="ctr"/>
            <a:r>
              <a:rPr lang="it-IT" sz="2000" b="1" i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il corso sarà orientato in maggior misura verso il management  delle filiere agroalimentari biologiche e alla gestione dell’ambiente nel sistema agroalimentare</a:t>
            </a:r>
          </a:p>
          <a:p>
            <a:pPr algn="ctr"/>
            <a:endParaRPr lang="it-IT" sz="1800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3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14348" y="750277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OBIETTIVO</a:t>
            </a:r>
          </a:p>
          <a:p>
            <a:r>
              <a:rPr lang="it-IT" sz="2800" b="1" dirty="0" smtClean="0">
                <a:solidFill>
                  <a:schemeClr val="bg1"/>
                </a:solidFill>
              </a:rPr>
              <a:t>Creare una figura con competenze per:</a:t>
            </a:r>
          </a:p>
          <a:p>
            <a:endParaRPr lang="it-IT" sz="2800" b="1" dirty="0">
              <a:solidFill>
                <a:schemeClr val="bg1"/>
              </a:solidFill>
            </a:endParaRPr>
          </a:p>
          <a:p>
            <a:r>
              <a:rPr lang="it-IT" sz="2800" b="1" dirty="0" smtClean="0">
                <a:solidFill>
                  <a:schemeClr val="bg1"/>
                </a:solidFill>
              </a:rPr>
              <a:t>Analizzare</a:t>
            </a:r>
          </a:p>
          <a:p>
            <a:r>
              <a:rPr lang="it-IT" sz="2800" b="1" dirty="0" smtClean="0">
                <a:solidFill>
                  <a:schemeClr val="bg1"/>
                </a:solidFill>
              </a:rPr>
              <a:t>Ottimizzare</a:t>
            </a:r>
          </a:p>
          <a:p>
            <a:r>
              <a:rPr lang="it-IT" sz="2800" b="1" dirty="0" smtClean="0">
                <a:solidFill>
                  <a:schemeClr val="bg1"/>
                </a:solidFill>
              </a:rPr>
              <a:t>innovare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14348" y="3845169"/>
            <a:ext cx="65774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Collocabile nel mondo del lavoro: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solidFill>
                  <a:schemeClr val="bg1"/>
                </a:solidFill>
              </a:rPr>
              <a:t>Come dipendente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solidFill>
                  <a:schemeClr val="bg1"/>
                </a:solidFill>
              </a:rPr>
              <a:t>Come consulente esperto </a:t>
            </a:r>
          </a:p>
          <a:p>
            <a:pPr>
              <a:buFont typeface="Wingdings" pitchFamily="2" charset="2"/>
              <a:buChar char="ü"/>
            </a:pPr>
            <a:r>
              <a:rPr lang="it-IT" sz="2800" b="1" dirty="0" smtClean="0">
                <a:solidFill>
                  <a:schemeClr val="bg1"/>
                </a:solidFill>
              </a:rPr>
              <a:t>Come nuovo imprenditore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916268" y="2012161"/>
            <a:ext cx="4419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Processi e prodotti nelle filiere agroalimentari tipiche e biologiche</a:t>
            </a:r>
          </a:p>
          <a:p>
            <a:endParaRPr lang="it-IT" dirty="0"/>
          </a:p>
        </p:txBody>
      </p:sp>
      <p:sp>
        <p:nvSpPr>
          <p:cNvPr id="10" name="Freccia a destra 9"/>
          <p:cNvSpPr/>
          <p:nvPr/>
        </p:nvSpPr>
        <p:spPr>
          <a:xfrm>
            <a:off x="2930769" y="2485292"/>
            <a:ext cx="820616" cy="492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343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25089" y="691662"/>
            <a:ext cx="811460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Il Tecnico superiore può operare in aziende del settore agroalimentare, che </a:t>
            </a:r>
            <a:r>
              <a:rPr lang="it-IT" sz="2400" b="1" i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producono, commercializzano ed operano con prodotti agroalimentari </a:t>
            </a:r>
            <a:r>
              <a:rPr lang="it-IT" sz="24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tra cui:</a:t>
            </a:r>
          </a:p>
          <a:p>
            <a:pPr>
              <a:buFontTx/>
              <a:buChar char="-"/>
            </a:pPr>
            <a:endParaRPr lang="it-IT" sz="2000" b="1" dirty="0" smtClean="0">
              <a:solidFill>
                <a:srgbClr val="FFFFFF"/>
              </a:solidFill>
              <a:latin typeface="Source Sans Pro"/>
              <a:cs typeface="Source Sans Pro"/>
            </a:endParaRPr>
          </a:p>
          <a:p>
            <a:pPr>
              <a:buFontTx/>
              <a:buChar char="-"/>
            </a:pPr>
            <a:r>
              <a:rPr lang="it-IT" sz="20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 aziende vitivinicole;</a:t>
            </a:r>
          </a:p>
          <a:p>
            <a:pPr>
              <a:buFontTx/>
              <a:buChar char="-"/>
            </a:pPr>
            <a:r>
              <a:rPr lang="it-IT" sz="20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 aziende di import-export di prodotti agroalimentari;</a:t>
            </a:r>
          </a:p>
          <a:p>
            <a:pPr>
              <a:buFontTx/>
              <a:buChar char="-"/>
            </a:pPr>
            <a:r>
              <a:rPr lang="it-IT" sz="20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 grande distribuzione;</a:t>
            </a:r>
          </a:p>
          <a:p>
            <a:pPr algn="just">
              <a:buFontTx/>
              <a:buChar char="-"/>
            </a:pPr>
            <a:r>
              <a:rPr lang="it-IT" sz="20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 latterie e caseifici;</a:t>
            </a:r>
          </a:p>
          <a:p>
            <a:pPr algn="just">
              <a:buFontTx/>
              <a:buChar char="-"/>
            </a:pPr>
            <a:r>
              <a:rPr lang="it-IT" sz="20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 aziende per la lavorazione carni;</a:t>
            </a:r>
          </a:p>
          <a:p>
            <a:pPr algn="just">
              <a:buFontTx/>
              <a:buChar char="-"/>
            </a:pPr>
            <a:r>
              <a:rPr lang="it-IT" sz="20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 aziende di condizionamento e lavorazione cereali;</a:t>
            </a:r>
          </a:p>
          <a:p>
            <a:pPr algn="just">
              <a:buFontTx/>
              <a:buChar char="-"/>
            </a:pPr>
            <a:r>
              <a:rPr lang="it-IT" sz="18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 laboratori di controllo qualità</a:t>
            </a:r>
          </a:p>
          <a:p>
            <a:pPr algn="just">
              <a:buFontTx/>
              <a:buChar char="-"/>
            </a:pPr>
            <a:r>
              <a:rPr lang="it-IT" sz="18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professionisti  controllo qualità e certificazioni</a:t>
            </a:r>
          </a:p>
        </p:txBody>
      </p:sp>
      <p:pic>
        <p:nvPicPr>
          <p:cNvPr id="5" name="Picture 2" descr="C:\Users\Elia\Desktop\Foto per ppt\Downloads\Latteria - Latteria di Valmorel  -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3125" y="4947597"/>
            <a:ext cx="1872208" cy="1246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 descr="C:\Users\Elia\Desktop\Foto per ppt\Downloads\macello,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3908" y="4947597"/>
            <a:ext cx="1728192" cy="12492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C:\Users\Elia\Desktop\Foto per ppt\Downloads\6267dd00a2b4c5e3f282677a343bc6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8541" y="4947597"/>
            <a:ext cx="1800200" cy="13090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006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alone Studente tappe Orientamento universita lavo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62013"/>
            <a:ext cx="6048396" cy="4019858"/>
          </a:xfrm>
          <a:prstGeom prst="rect">
            <a:avLst/>
          </a:prstGeom>
          <a:noFill/>
        </p:spPr>
      </p:pic>
      <p:sp>
        <p:nvSpPr>
          <p:cNvPr id="9" name="Fumetto 3 8"/>
          <p:cNvSpPr/>
          <p:nvPr/>
        </p:nvSpPr>
        <p:spPr>
          <a:xfrm>
            <a:off x="2928926" y="1142984"/>
            <a:ext cx="1071570" cy="857256"/>
          </a:xfrm>
          <a:prstGeom prst="wedgeEllipseCallout">
            <a:avLst>
              <a:gd name="adj1" fmla="val -266"/>
              <a:gd name="adj2" fmla="val 975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certificazioni</a:t>
            </a:r>
            <a:endParaRPr lang="it-IT" dirty="0"/>
          </a:p>
        </p:txBody>
      </p:sp>
      <p:sp>
        <p:nvSpPr>
          <p:cNvPr id="10" name="Fumetto 3 9"/>
          <p:cNvSpPr/>
          <p:nvPr/>
        </p:nvSpPr>
        <p:spPr>
          <a:xfrm>
            <a:off x="7620000" y="2571744"/>
            <a:ext cx="1428760" cy="857256"/>
          </a:xfrm>
          <a:prstGeom prst="wedgeEllipseCallout">
            <a:avLst>
              <a:gd name="adj1" fmla="val -62843"/>
              <a:gd name="adj2" fmla="val 70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mercati</a:t>
            </a:r>
            <a:endParaRPr lang="it-IT" dirty="0"/>
          </a:p>
        </p:txBody>
      </p:sp>
      <p:sp>
        <p:nvSpPr>
          <p:cNvPr id="11" name="Fumetto 3 10"/>
          <p:cNvSpPr/>
          <p:nvPr/>
        </p:nvSpPr>
        <p:spPr>
          <a:xfrm>
            <a:off x="892943" y="1071546"/>
            <a:ext cx="2071702" cy="857256"/>
          </a:xfrm>
          <a:prstGeom prst="wedgeEllipseCallout">
            <a:avLst>
              <a:gd name="adj1" fmla="val 25936"/>
              <a:gd name="adj2" fmla="val 108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Adempimenti burocratici</a:t>
            </a:r>
            <a:endParaRPr lang="it-IT" dirty="0"/>
          </a:p>
        </p:txBody>
      </p:sp>
      <p:sp>
        <p:nvSpPr>
          <p:cNvPr id="12" name="Fumetto 3 11"/>
          <p:cNvSpPr/>
          <p:nvPr/>
        </p:nvSpPr>
        <p:spPr>
          <a:xfrm>
            <a:off x="357158" y="2428868"/>
            <a:ext cx="1571636" cy="1000132"/>
          </a:xfrm>
          <a:prstGeom prst="wedgeEllipseCallout">
            <a:avLst>
              <a:gd name="adj1" fmla="val 56842"/>
              <a:gd name="adj2" fmla="val 47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Gestione aziendale</a:t>
            </a:r>
            <a:endParaRPr lang="it-IT" dirty="0"/>
          </a:p>
        </p:txBody>
      </p:sp>
      <p:sp>
        <p:nvSpPr>
          <p:cNvPr id="13" name="Fumetto 3 12"/>
          <p:cNvSpPr/>
          <p:nvPr/>
        </p:nvSpPr>
        <p:spPr>
          <a:xfrm>
            <a:off x="5715008" y="1142984"/>
            <a:ext cx="1643074" cy="1071570"/>
          </a:xfrm>
          <a:prstGeom prst="wedgeEllipseCallout">
            <a:avLst>
              <a:gd name="adj1" fmla="val -47945"/>
              <a:gd name="adj2" fmla="val 82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Gestione personale</a:t>
            </a:r>
            <a:endParaRPr lang="it-IT" dirty="0"/>
          </a:p>
        </p:txBody>
      </p:sp>
      <p:sp>
        <p:nvSpPr>
          <p:cNvPr id="14" name="Fumetto 3 13"/>
          <p:cNvSpPr/>
          <p:nvPr/>
        </p:nvSpPr>
        <p:spPr>
          <a:xfrm>
            <a:off x="0" y="4143380"/>
            <a:ext cx="1857356" cy="785818"/>
          </a:xfrm>
          <a:prstGeom prst="wedgeEllipseCallout">
            <a:avLst>
              <a:gd name="adj1" fmla="val 56065"/>
              <a:gd name="adj2" fmla="val -112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legislazione</a:t>
            </a:r>
            <a:endParaRPr lang="it-IT" dirty="0"/>
          </a:p>
        </p:txBody>
      </p:sp>
      <p:sp>
        <p:nvSpPr>
          <p:cNvPr id="15" name="Fumetto 3 14"/>
          <p:cNvSpPr/>
          <p:nvPr/>
        </p:nvSpPr>
        <p:spPr>
          <a:xfrm>
            <a:off x="4071934" y="1285860"/>
            <a:ext cx="1428760" cy="12858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Filiere bio</a:t>
            </a:r>
          </a:p>
          <a:p>
            <a:pPr algn="ctr"/>
            <a:r>
              <a:rPr lang="it-IT" dirty="0" smtClean="0"/>
              <a:t>Processi prodotti</a:t>
            </a:r>
            <a:endParaRPr lang="it-IT" dirty="0"/>
          </a:p>
        </p:txBody>
      </p:sp>
      <p:sp>
        <p:nvSpPr>
          <p:cNvPr id="16" name="Fumetto 3 15"/>
          <p:cNvSpPr/>
          <p:nvPr/>
        </p:nvSpPr>
        <p:spPr>
          <a:xfrm>
            <a:off x="7215206" y="1714488"/>
            <a:ext cx="1357322" cy="857256"/>
          </a:xfrm>
          <a:prstGeom prst="wedgeEllipseCallout">
            <a:avLst>
              <a:gd name="adj1" fmla="val -70720"/>
              <a:gd name="adj2" fmla="val 72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logistica</a:t>
            </a:r>
            <a:endParaRPr lang="it-IT" dirty="0"/>
          </a:p>
        </p:txBody>
      </p:sp>
      <p:sp>
        <p:nvSpPr>
          <p:cNvPr id="17" name="Fumetto 3 16"/>
          <p:cNvSpPr/>
          <p:nvPr/>
        </p:nvSpPr>
        <p:spPr>
          <a:xfrm>
            <a:off x="7500926" y="4357694"/>
            <a:ext cx="1643074" cy="857256"/>
          </a:xfrm>
          <a:prstGeom prst="wedgeEllipseCallout">
            <a:avLst>
              <a:gd name="adj1" fmla="val -62843"/>
              <a:gd name="adj2" fmla="val -60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marketing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857356" y="5369169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AZIENDE GREEN</a:t>
            </a:r>
            <a:endParaRPr lang="it-IT" sz="5400" b="1" dirty="0">
              <a:solidFill>
                <a:schemeClr val="bg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16569" y="316523"/>
            <a:ext cx="811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</a:rPr>
              <a:t>L’impresa agroalimentare a 360°</a:t>
            </a:r>
            <a:endParaRPr lang="it-IT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06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ctrTitle" idx="4294967295"/>
          </p:nvPr>
        </p:nvSpPr>
        <p:spPr>
          <a:xfrm>
            <a:off x="685800" y="483648"/>
            <a:ext cx="8294077" cy="154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it-IT" sz="3200" dirty="0" smtClean="0">
                <a:solidFill>
                  <a:srgbClr val="FFFFFF"/>
                </a:solidFill>
              </a:rPr>
              <a:t>PERCHE’ SCEGLIERE L’ITS AGROALIMENTARE VENETO?</a:t>
            </a:r>
            <a:endParaRPr lang="en" sz="3200" dirty="0">
              <a:solidFill>
                <a:srgbClr val="FFFFFF"/>
              </a:solidFill>
            </a:endParaRPr>
          </a:p>
        </p:txBody>
      </p:sp>
      <p:sp>
        <p:nvSpPr>
          <p:cNvPr id="4" name="Shape 116"/>
          <p:cNvSpPr/>
          <p:nvPr/>
        </p:nvSpPr>
        <p:spPr>
          <a:xfrm>
            <a:off x="536586" y="512730"/>
            <a:ext cx="8009537" cy="1328512"/>
          </a:xfrm>
          <a:prstGeom prst="wedgeRectCallout">
            <a:avLst>
              <a:gd name="adj1" fmla="val -32904"/>
              <a:gd name="adj2" fmla="val 66457"/>
            </a:avLst>
          </a:prstGeom>
          <a:noFill/>
          <a:ln w="152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Rettangolo 4"/>
          <p:cNvSpPr/>
          <p:nvPr/>
        </p:nvSpPr>
        <p:spPr>
          <a:xfrm>
            <a:off x="536586" y="1841242"/>
            <a:ext cx="50092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b="1" dirty="0">
              <a:solidFill>
                <a:srgbClr val="FFFFFF"/>
              </a:solidFill>
              <a:latin typeface="Source Sans Pro"/>
              <a:cs typeface="Source Sans Pro"/>
            </a:endParaRPr>
          </a:p>
          <a:p>
            <a:r>
              <a:rPr lang="it-IT" sz="20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- Alternativa </a:t>
            </a:r>
            <a:r>
              <a:rPr lang="it-IT" sz="2000" b="1" dirty="0">
                <a:solidFill>
                  <a:srgbClr val="FFFFFF"/>
                </a:solidFill>
                <a:latin typeface="Source Sans Pro"/>
                <a:cs typeface="Source Sans Pro"/>
              </a:rPr>
              <a:t>all’università più breve: due anni di studi intensi per poter accedere rapidamente al mondo </a:t>
            </a:r>
            <a:r>
              <a:rPr lang="it-IT" sz="20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dell’agroindustria;</a:t>
            </a:r>
            <a:endParaRPr lang="it-IT" sz="2000" b="1" dirty="0">
              <a:solidFill>
                <a:srgbClr val="FFFFFF"/>
              </a:solidFill>
              <a:latin typeface="Source Sans Pro"/>
              <a:cs typeface="Source Sans Pro"/>
            </a:endParaRPr>
          </a:p>
          <a:p>
            <a:r>
              <a:rPr lang="it-IT" sz="20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- approccio </a:t>
            </a:r>
            <a:r>
              <a:rPr lang="it-IT" sz="2000" b="1" dirty="0">
                <a:solidFill>
                  <a:srgbClr val="FFFFFF"/>
                </a:solidFill>
                <a:latin typeface="Source Sans Pro"/>
                <a:cs typeface="Source Sans Pro"/>
              </a:rPr>
              <a:t>diretto con le aziende;</a:t>
            </a:r>
          </a:p>
          <a:p>
            <a:r>
              <a:rPr lang="it-IT" sz="20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- formazione di figure professionali specifiche di settore  condivise </a:t>
            </a:r>
            <a:r>
              <a:rPr lang="it-IT" sz="2000" b="1" dirty="0">
                <a:solidFill>
                  <a:srgbClr val="FFFFFF"/>
                </a:solidFill>
                <a:latin typeface="Source Sans Pro"/>
                <a:cs typeface="Source Sans Pro"/>
              </a:rPr>
              <a:t>con </a:t>
            </a:r>
            <a:r>
              <a:rPr lang="it-IT" sz="20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le </a:t>
            </a:r>
            <a:r>
              <a:rPr lang="it-IT" sz="2000" b="1" dirty="0">
                <a:solidFill>
                  <a:srgbClr val="FFFFFF"/>
                </a:solidFill>
                <a:latin typeface="Source Sans Pro"/>
                <a:cs typeface="Source Sans Pro"/>
              </a:rPr>
              <a:t>aziende;</a:t>
            </a:r>
          </a:p>
          <a:p>
            <a:r>
              <a:rPr lang="it-IT" sz="20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- concretezza </a:t>
            </a:r>
            <a:r>
              <a:rPr lang="it-IT" sz="2000" b="1" dirty="0">
                <a:solidFill>
                  <a:srgbClr val="FFFFFF"/>
                </a:solidFill>
                <a:latin typeface="Source Sans Pro"/>
                <a:cs typeface="Source Sans Pro"/>
              </a:rPr>
              <a:t>degli argomenti trattati a lezione;</a:t>
            </a:r>
          </a:p>
          <a:p>
            <a:r>
              <a:rPr lang="it-IT" sz="20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- percorso </a:t>
            </a:r>
            <a:r>
              <a:rPr lang="it-IT" sz="2000" b="1" dirty="0">
                <a:solidFill>
                  <a:srgbClr val="FFFFFF"/>
                </a:solidFill>
                <a:latin typeface="Source Sans Pro"/>
                <a:cs typeface="Source Sans Pro"/>
              </a:rPr>
              <a:t>innovativo che offre la possibilità di partecipare a diverse esperienze formative;</a:t>
            </a:r>
          </a:p>
        </p:txBody>
      </p:sp>
      <p:pic>
        <p:nvPicPr>
          <p:cNvPr id="6" name="Picture 5" descr="C:\Users\Elia\Desktop\Foto per ppt\Downloads\44a1cd86eb2093d15996e71c4abe6e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5812" y="2030148"/>
            <a:ext cx="2832315" cy="42484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65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ctrTitle" idx="4294967295"/>
          </p:nvPr>
        </p:nvSpPr>
        <p:spPr>
          <a:xfrm>
            <a:off x="685799" y="113961"/>
            <a:ext cx="7907215" cy="154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it-IT" sz="3600" dirty="0" smtClean="0">
                <a:solidFill>
                  <a:srgbClr val="FFFFFF"/>
                </a:solidFill>
              </a:rPr>
              <a:t>ESITI OCCUPAZIONALI ITS AGROALIMENTARE VENETO</a:t>
            </a:r>
            <a:endParaRPr lang="en" sz="3600" dirty="0">
              <a:solidFill>
                <a:srgbClr val="FFFFFF"/>
              </a:solidFill>
            </a:endParaRPr>
          </a:p>
        </p:txBody>
      </p:sp>
      <p:sp>
        <p:nvSpPr>
          <p:cNvPr id="4" name="Shape 116"/>
          <p:cNvSpPr/>
          <p:nvPr/>
        </p:nvSpPr>
        <p:spPr>
          <a:xfrm>
            <a:off x="536585" y="113962"/>
            <a:ext cx="8268349" cy="1416370"/>
          </a:xfrm>
          <a:prstGeom prst="wedgeRectCallout">
            <a:avLst>
              <a:gd name="adj1" fmla="val -32904"/>
              <a:gd name="adj2" fmla="val 66457"/>
            </a:avLst>
          </a:prstGeom>
          <a:noFill/>
          <a:ln w="152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30302511"/>
              </p:ext>
            </p:extLst>
          </p:nvPr>
        </p:nvGraphicFramePr>
        <p:xfrm>
          <a:off x="278767" y="2754591"/>
          <a:ext cx="2944936" cy="2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00986575"/>
              </p:ext>
            </p:extLst>
          </p:nvPr>
        </p:nvGraphicFramePr>
        <p:xfrm>
          <a:off x="536584" y="2754591"/>
          <a:ext cx="8268351" cy="37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36584" y="1862039"/>
            <a:ext cx="8268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solidFill>
                  <a:srgbClr val="FFFFFF"/>
                </a:solidFill>
              </a:rPr>
              <a:t>Percentuale di inserimento a 12 mesi dal diploma (2016 a due mesi)</a:t>
            </a:r>
            <a:endParaRPr lang="it-IT" sz="2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0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ctrTitle" idx="4294967295"/>
          </p:nvPr>
        </p:nvSpPr>
        <p:spPr>
          <a:xfrm>
            <a:off x="685800" y="113961"/>
            <a:ext cx="5499847" cy="154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it-IT" sz="3200" dirty="0" smtClean="0">
                <a:solidFill>
                  <a:srgbClr val="FFFFFF"/>
                </a:solidFill>
              </a:rPr>
              <a:t>CONTATTI</a:t>
            </a:r>
            <a:endParaRPr lang="en" sz="3200" dirty="0">
              <a:solidFill>
                <a:srgbClr val="FFFFFF"/>
              </a:solidFill>
            </a:endParaRPr>
          </a:p>
        </p:txBody>
      </p:sp>
      <p:sp>
        <p:nvSpPr>
          <p:cNvPr id="4" name="Shape 116"/>
          <p:cNvSpPr/>
          <p:nvPr/>
        </p:nvSpPr>
        <p:spPr>
          <a:xfrm>
            <a:off x="536586" y="382601"/>
            <a:ext cx="2421767" cy="991988"/>
          </a:xfrm>
          <a:prstGeom prst="wedgeRectCallout">
            <a:avLst>
              <a:gd name="adj1" fmla="val -32904"/>
              <a:gd name="adj2" fmla="val 66457"/>
            </a:avLst>
          </a:prstGeom>
          <a:noFill/>
          <a:ln w="152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CasellaDiTesto 6"/>
          <p:cNvSpPr txBox="1"/>
          <p:nvPr/>
        </p:nvSpPr>
        <p:spPr>
          <a:xfrm>
            <a:off x="107504" y="1518913"/>
            <a:ext cx="8820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b="1" dirty="0">
              <a:solidFill>
                <a:srgbClr val="FFFFFF"/>
              </a:solidFill>
              <a:latin typeface="Source Sans Pro"/>
              <a:cs typeface="Source Sans Pro"/>
            </a:endParaRPr>
          </a:p>
          <a:p>
            <a:pPr algn="ctr"/>
            <a:r>
              <a:rPr lang="it-IT" sz="2400" b="1" dirty="0">
                <a:solidFill>
                  <a:srgbClr val="FFFFFF"/>
                </a:solidFill>
                <a:latin typeface="Source Sans Pro"/>
                <a:cs typeface="Source Sans Pro"/>
              </a:rPr>
              <a:t>S</a:t>
            </a:r>
            <a:r>
              <a:rPr lang="it-IT" sz="24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edi dei corsi:</a:t>
            </a:r>
          </a:p>
          <a:p>
            <a:pPr algn="ctr"/>
            <a:endParaRPr lang="it-IT" sz="2400" b="1" dirty="0" smtClean="0">
              <a:solidFill>
                <a:srgbClr val="FFFFFF"/>
              </a:solidFill>
              <a:latin typeface="Source Sans Pro"/>
              <a:cs typeface="Source Sans Pro"/>
            </a:endParaRPr>
          </a:p>
          <a:p>
            <a:pPr algn="ctr"/>
            <a:r>
              <a:rPr lang="it-IT" sz="24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Conegliano </a:t>
            </a:r>
            <a:r>
              <a:rPr lang="mr-IN" sz="24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–</a:t>
            </a:r>
            <a:r>
              <a:rPr lang="it-IT" sz="2400" b="1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lang="it-IT" sz="24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Scuola Enologica “G. B. Cerletti”</a:t>
            </a:r>
          </a:p>
          <a:p>
            <a:pPr algn="ctr"/>
            <a:r>
              <a:rPr lang="it-IT" sz="24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Padova </a:t>
            </a:r>
            <a:r>
              <a:rPr lang="mr-IN" sz="24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–</a:t>
            </a:r>
            <a:r>
              <a:rPr lang="it-IT" sz="24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 Istituto Agrario “Duca degli Abruzzi”</a:t>
            </a:r>
          </a:p>
          <a:p>
            <a:pPr algn="ctr"/>
            <a:r>
              <a:rPr lang="it-IT" sz="24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Verona </a:t>
            </a:r>
            <a:r>
              <a:rPr lang="mr-IN" sz="24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–</a:t>
            </a:r>
            <a:r>
              <a:rPr lang="it-IT" sz="24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 Alberghiero “A. Berti” </a:t>
            </a:r>
          </a:p>
          <a:p>
            <a:pPr algn="ctr"/>
            <a:r>
              <a:rPr lang="it-IT" sz="24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      </a:t>
            </a:r>
          </a:p>
          <a:p>
            <a:pPr algn="ctr"/>
            <a:r>
              <a:rPr lang="it-IT" sz="2400" b="1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lang="it-IT" sz="24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      Sito internet: </a:t>
            </a:r>
            <a:r>
              <a:rPr lang="it-IT" sz="2400" b="1" dirty="0" err="1" smtClean="0">
                <a:solidFill>
                  <a:srgbClr val="FFFFFF"/>
                </a:solidFill>
                <a:latin typeface="Source Sans Pro"/>
                <a:cs typeface="Source Sans Pro"/>
              </a:rPr>
              <a:t>www.itsagroalimentareveneto.it</a:t>
            </a:r>
            <a:endParaRPr lang="it-IT" sz="2400" b="1" dirty="0" smtClean="0">
              <a:solidFill>
                <a:srgbClr val="FFFFFF"/>
              </a:solidFill>
              <a:latin typeface="Source Sans Pro"/>
              <a:cs typeface="Source Sans Pro"/>
            </a:endParaRPr>
          </a:p>
          <a:p>
            <a:pPr algn="ctr"/>
            <a:r>
              <a:rPr lang="it-IT" sz="24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       E-mail: </a:t>
            </a:r>
            <a:r>
              <a:rPr lang="it-IT" sz="2400" b="1" dirty="0" err="1" smtClean="0">
                <a:solidFill>
                  <a:srgbClr val="FFFFFF"/>
                </a:solidFill>
                <a:latin typeface="Source Sans Pro"/>
                <a:cs typeface="Source Sans Pro"/>
              </a:rPr>
              <a:t>itsagro.veneto@gmail.com</a:t>
            </a:r>
            <a:endParaRPr lang="it-IT" sz="2400" b="1" dirty="0" smtClean="0">
              <a:solidFill>
                <a:srgbClr val="FFFFFF"/>
              </a:solidFill>
              <a:latin typeface="Source Sans Pro"/>
              <a:cs typeface="Source Sans Pro"/>
            </a:endParaRPr>
          </a:p>
          <a:p>
            <a:endParaRPr lang="it-IT" sz="2400" dirty="0">
              <a:solidFill>
                <a:srgbClr val="1F10DE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8" name="Picture 2" descr="C:\Users\Elia\Desktop\fb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873289"/>
            <a:ext cx="2232248" cy="669674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3635896" y="6036355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ITS Agroalimentare Veneto</a:t>
            </a:r>
            <a:endParaRPr lang="it-IT" sz="2400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7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ed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333</Words>
  <Application>Microsoft Office PowerPoint</Application>
  <PresentationFormat>Presentazione su schermo (4:3)</PresentationFormat>
  <Paragraphs>69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Source Sans Pro</vt:lpstr>
      <vt:lpstr>Wingdings</vt:lpstr>
      <vt:lpstr>Cambria</vt:lpstr>
      <vt:lpstr>Benedick template</vt:lpstr>
      <vt:lpstr>Corso di  MANAGEMENT DELLA PRODUZIONE AGROALIMENTARE </vt:lpstr>
      <vt:lpstr>Diapositiva 2</vt:lpstr>
      <vt:lpstr>Diapositiva 3</vt:lpstr>
      <vt:lpstr>Diapositiva 4</vt:lpstr>
      <vt:lpstr>Diapositiva 5</vt:lpstr>
      <vt:lpstr>PERCHE’ SCEGLIERE L’ITS AGROALIMENTARE VENETO?</vt:lpstr>
      <vt:lpstr>ESITI OCCUPAZIONALI ITS AGROALIMENTARE VENETO</vt:lpstr>
      <vt:lpstr>CONTATTI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FATTORIA</dc:creator>
  <cp:lastModifiedBy>paola molari</cp:lastModifiedBy>
  <cp:revision>39</cp:revision>
  <dcterms:modified xsi:type="dcterms:W3CDTF">2017-04-20T06:06:39Z</dcterms:modified>
</cp:coreProperties>
</file>