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56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FF99"/>
    <a:srgbClr val="66FF33"/>
    <a:srgbClr val="FF99FF"/>
    <a:srgbClr val="FFFF99"/>
    <a:srgbClr val="61D6FF"/>
    <a:srgbClr val="BDFB9B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CA91C-90CC-4DC8-9E34-03F274D452D0}" type="datetimeFigureOut">
              <a:rPr lang="it-IT" smtClean="0"/>
              <a:t>26/06/2013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EA8AA-330A-47AD-A549-3807F6A52E1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EA8AA-330A-47AD-A549-3807F6A52E12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742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sz="3100" dirty="0" smtClean="0"/>
              <a:t>ISI DUCA DEGLI ABRUZZI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err="1" smtClean="0"/>
              <a:t>SEZ</a:t>
            </a:r>
            <a:r>
              <a:rPr lang="it-IT" sz="2000" dirty="0" smtClean="0"/>
              <a:t>. PROFESSIONALE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SAN BENEDETTO DA NORCIA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312494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t-IT" sz="4800" dirty="0" smtClean="0"/>
              <a:t>PERCORSI </a:t>
            </a:r>
            <a:r>
              <a:rPr lang="it-IT" sz="4800" dirty="0" err="1" smtClean="0"/>
              <a:t>DI</a:t>
            </a:r>
            <a:r>
              <a:rPr lang="it-IT" sz="4800" dirty="0" smtClean="0"/>
              <a:t> ISTRUZIONE E FORMAZIONE PROFESSIONALE</a:t>
            </a:r>
          </a:p>
          <a:p>
            <a:pPr algn="ctr">
              <a:buNone/>
            </a:pPr>
            <a:r>
              <a:rPr lang="it-IT" dirty="0" smtClean="0"/>
              <a:t>A.S. 2013-2014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2400" dirty="0" smtClean="0"/>
              <a:t>OFFERTE FORMATIVE</a:t>
            </a:r>
            <a:endParaRPr lang="it-IT" sz="2400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3826768" cy="1050131"/>
          </a:xfrm>
          <a:solidFill>
            <a:srgbClr val="FFC000"/>
          </a:solidFill>
        </p:spPr>
        <p:txBody>
          <a:bodyPr>
            <a:normAutofit fontScale="40000" lnSpcReduction="20000"/>
          </a:bodyPr>
          <a:lstStyle/>
          <a:p>
            <a:pPr algn="ctr"/>
            <a:r>
              <a:rPr lang="it-IT" sz="5500" dirty="0" smtClean="0"/>
              <a:t>ISTRUZIONE PROFESSIONALE </a:t>
            </a:r>
          </a:p>
          <a:p>
            <a:pPr algn="ctr"/>
            <a:r>
              <a:rPr lang="it-IT" sz="3500" dirty="0" smtClean="0"/>
              <a:t>STATALE</a:t>
            </a:r>
          </a:p>
          <a:p>
            <a:pPr algn="ctr"/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3826768" cy="750069"/>
          </a:xfrm>
          <a:solidFill>
            <a:srgbClr val="66FF33"/>
          </a:solidFill>
          <a:ln>
            <a:solidFill>
              <a:srgbClr val="66FF33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000" b="1" dirty="0" smtClean="0"/>
              <a:t>PERCORSO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5 ANNI</a:t>
            </a:r>
            <a:endParaRPr lang="it-IT" sz="2000" b="1" dirty="0"/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041775" cy="750069"/>
          </a:xfrm>
          <a:solidFill>
            <a:srgbClr val="FF00FF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000" b="1" dirty="0" smtClean="0"/>
              <a:t>PERCORSO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3 ANNI</a:t>
            </a:r>
            <a:endParaRPr lang="it-IT" sz="2000" b="1" dirty="0"/>
          </a:p>
        </p:txBody>
      </p:sp>
      <p:sp>
        <p:nvSpPr>
          <p:cNvPr id="15" name="Segnaposto contenuto 11"/>
          <p:cNvSpPr txBox="1">
            <a:spLocks/>
          </p:cNvSpPr>
          <p:nvPr/>
        </p:nvSpPr>
        <p:spPr>
          <a:xfrm>
            <a:off x="467544" y="3284984"/>
            <a:ext cx="3816424" cy="936104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VALORIZZAZIONE E COMMERCIALIZZAZIONE DEI PRODOTTI AGRICOLI DEL TERRITORIO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egnaposto contenuto 11"/>
          <p:cNvSpPr txBox="1">
            <a:spLocks/>
          </p:cNvSpPr>
          <p:nvPr/>
        </p:nvSpPr>
        <p:spPr>
          <a:xfrm>
            <a:off x="467544" y="4437112"/>
            <a:ext cx="3816424" cy="750069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400" dirty="0" smtClean="0"/>
              <a:t>ESAME </a:t>
            </a:r>
            <a:r>
              <a:rPr lang="it-IT" sz="2400" dirty="0" err="1" smtClean="0"/>
              <a:t>DI</a:t>
            </a:r>
            <a:r>
              <a:rPr lang="it-IT" sz="2400" dirty="0" smtClean="0"/>
              <a:t> STATO</a:t>
            </a:r>
            <a:endParaRPr kumimoji="0" lang="it-IT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egnaposto contenuto 11"/>
          <p:cNvSpPr txBox="1">
            <a:spLocks/>
          </p:cNvSpPr>
          <p:nvPr/>
        </p:nvSpPr>
        <p:spPr>
          <a:xfrm>
            <a:off x="467544" y="5373216"/>
            <a:ext cx="3816424" cy="750069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400" noProof="0" dirty="0" smtClean="0"/>
              <a:t>LAVORO O PROSEGUIMENTO STUDI UNIVERSITARI</a:t>
            </a:r>
            <a:endParaRPr kumimoji="0" lang="it-IT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egnaposto contenuto 13"/>
          <p:cNvSpPr txBox="1">
            <a:spLocks/>
          </p:cNvSpPr>
          <p:nvPr/>
        </p:nvSpPr>
        <p:spPr>
          <a:xfrm>
            <a:off x="4716016" y="3212976"/>
            <a:ext cx="4041775" cy="936104"/>
          </a:xfrm>
          <a:prstGeom prst="rect">
            <a:avLst/>
          </a:prstGeom>
          <a:solidFill>
            <a:srgbClr val="FF00FF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OPERATORE AGRICOLO COLT. ARBOREE ERBACEE E FLORO-VIVAISTICHE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egnaposto contenuto 13"/>
          <p:cNvSpPr txBox="1">
            <a:spLocks/>
          </p:cNvSpPr>
          <p:nvPr/>
        </p:nvSpPr>
        <p:spPr>
          <a:xfrm>
            <a:off x="4716016" y="4437112"/>
            <a:ext cx="4041775" cy="750069"/>
          </a:xfrm>
          <a:prstGeom prst="rect">
            <a:avLst/>
          </a:prstGeom>
          <a:solidFill>
            <a:srgbClr val="FF00FF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ESAMI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QUALIFICA REGIONALE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egnaposto contenuto 13"/>
          <p:cNvSpPr txBox="1">
            <a:spLocks/>
          </p:cNvSpPr>
          <p:nvPr/>
        </p:nvSpPr>
        <p:spPr>
          <a:xfrm>
            <a:off x="4716017" y="5373216"/>
            <a:ext cx="4032448" cy="750069"/>
          </a:xfrm>
          <a:prstGeom prst="rect">
            <a:avLst/>
          </a:prstGeom>
          <a:solidFill>
            <a:srgbClr val="FF00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MONDO DEL LAVORO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egnaposto testo 10"/>
          <p:cNvSpPr txBox="1">
            <a:spLocks/>
          </p:cNvSpPr>
          <p:nvPr/>
        </p:nvSpPr>
        <p:spPr>
          <a:xfrm>
            <a:off x="4644008" y="1124744"/>
            <a:ext cx="4032448" cy="1071810"/>
          </a:xfrm>
          <a:prstGeom prst="rect">
            <a:avLst/>
          </a:prstGeom>
          <a:solidFill>
            <a:srgbClr val="61D6FF"/>
          </a:solidFill>
        </p:spPr>
        <p:txBody>
          <a:bodyPr vert="horz" lIns="91440" tIns="45720" rIns="91440" bIns="45720" rtlCol="0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Istruzione</a:t>
            </a:r>
            <a:r>
              <a:rPr kumimoji="0" lang="it-IT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t-IT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Formazione Professionale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REGIONALE</a:t>
            </a:r>
            <a:endParaRPr kumimoji="0" lang="it-IT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reccia bidirezionale orizzontale 23"/>
          <p:cNvSpPr/>
          <p:nvPr/>
        </p:nvSpPr>
        <p:spPr>
          <a:xfrm>
            <a:off x="3923928" y="2276872"/>
            <a:ext cx="1008112" cy="48463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776864" cy="2713856"/>
          </a:xfrm>
          <a:solidFill>
            <a:srgbClr val="66FF33"/>
          </a:solidFill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it-IT" sz="4000" b="1" smtClean="0">
                <a:ln/>
                <a:solidFill>
                  <a:srgbClr val="FF0000"/>
                </a:solidFill>
              </a:rPr>
              <a:t>OPERATORE AGRICOLO AD INDIRIZZO COLTIVAZIONI ARBOREE, ERBACEE ED ORTOFLORICOLE”</a:t>
            </a:r>
            <a:br>
              <a:rPr lang="it-IT" sz="4000" b="1" smtClean="0">
                <a:ln/>
                <a:solidFill>
                  <a:srgbClr val="FF0000"/>
                </a:solidFill>
              </a:rPr>
            </a:br>
            <a:endParaRPr lang="it-IT" sz="4000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mtClean="0"/>
              <a:t>QUALIFICA PROFESSIONALE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SCOPO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solidFill>
            <a:srgbClr val="BDFB9B"/>
          </a:solidFill>
          <a:ln>
            <a:noFill/>
          </a:ln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AMPLIARE L’OFFERTA FORMATIVA INTRODUCENDO UN CORSO TRIENNALE</a:t>
            </a:r>
          </a:p>
          <a:p>
            <a:r>
              <a:rPr lang="it-IT" b="1" dirty="0" smtClean="0">
                <a:solidFill>
                  <a:srgbClr val="008000"/>
                </a:solidFill>
              </a:rPr>
              <a:t>VALORIZZARE GLI ALLIEVI CON ATTITUDINI ALLE ATTIVITA’ PRATICHE-OPERATIVE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LIMITARE O ELIMINARE GLI ABBANDONI</a:t>
            </a:r>
            <a:endParaRPr lang="it-IT" b="1" dirty="0" smtClean="0">
              <a:solidFill>
                <a:srgbClr val="008000"/>
              </a:solidFill>
            </a:endParaRPr>
          </a:p>
          <a:p>
            <a:r>
              <a:rPr lang="it-IT" b="1" dirty="0" smtClean="0">
                <a:solidFill>
                  <a:srgbClr val="0070C0"/>
                </a:solidFill>
              </a:rPr>
              <a:t>CONSEGUIRE UN DIPLOMA </a:t>
            </a:r>
            <a:r>
              <a:rPr lang="it-IT" b="1" dirty="0" err="1" smtClean="0">
                <a:solidFill>
                  <a:srgbClr val="0070C0"/>
                </a:solidFill>
              </a:rPr>
              <a:t>DI</a:t>
            </a:r>
            <a:r>
              <a:rPr lang="it-IT" b="1" dirty="0" smtClean="0">
                <a:solidFill>
                  <a:srgbClr val="0070C0"/>
                </a:solidFill>
              </a:rPr>
              <a:t> QUALIFICA TRIENNALE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CARATTERISTICHE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BDFB9B"/>
          </a:solidFill>
        </p:spPr>
        <p:txBody>
          <a:bodyPr>
            <a:normAutofit lnSpcReduction="10000"/>
          </a:bodyPr>
          <a:lstStyle/>
          <a:p>
            <a:pPr lvl="0"/>
            <a:r>
              <a:rPr lang="it-IT" dirty="0" smtClean="0">
                <a:solidFill>
                  <a:srgbClr val="FF0000"/>
                </a:solidFill>
              </a:rPr>
              <a:t>Docenti da </a:t>
            </a:r>
            <a:r>
              <a:rPr lang="it-IT" dirty="0" smtClean="0">
                <a:solidFill>
                  <a:srgbClr val="FF0000"/>
                </a:solidFill>
              </a:rPr>
              <a:t>organico d’Istituto uguale a quello del Professionale </a:t>
            </a:r>
          </a:p>
          <a:p>
            <a:pPr lvl="0"/>
            <a:r>
              <a:rPr lang="it-IT" dirty="0" smtClean="0">
                <a:solidFill>
                  <a:srgbClr val="0070C0"/>
                </a:solidFill>
              </a:rPr>
              <a:t>Progetti flessibili a seconda delle richieste del territorio</a:t>
            </a:r>
          </a:p>
          <a:p>
            <a:pPr lvl="0"/>
            <a:r>
              <a:rPr lang="it-IT" dirty="0" smtClean="0">
                <a:solidFill>
                  <a:srgbClr val="FF0000"/>
                </a:solidFill>
              </a:rPr>
              <a:t>Didattica </a:t>
            </a:r>
            <a:r>
              <a:rPr lang="it-IT" dirty="0" err="1" smtClean="0">
                <a:solidFill>
                  <a:srgbClr val="FF0000"/>
                </a:solidFill>
              </a:rPr>
              <a:t>laboratoriale</a:t>
            </a:r>
            <a:r>
              <a:rPr lang="it-IT" dirty="0" smtClean="0">
                <a:solidFill>
                  <a:srgbClr val="FF0000"/>
                </a:solidFill>
              </a:rPr>
              <a:t> e valorizzazione operativa degli apprendimenti</a:t>
            </a:r>
          </a:p>
          <a:p>
            <a:pPr lvl="0"/>
            <a:r>
              <a:rPr lang="it-IT" dirty="0" smtClean="0">
                <a:solidFill>
                  <a:srgbClr val="0070C0"/>
                </a:solidFill>
              </a:rPr>
              <a:t>Svolgimento </a:t>
            </a:r>
            <a:r>
              <a:rPr lang="it-IT" b="1" u="sng" dirty="0" smtClean="0">
                <a:solidFill>
                  <a:srgbClr val="0070C0"/>
                </a:solidFill>
              </a:rPr>
              <a:t>durante l’anno scolastico</a:t>
            </a:r>
            <a:r>
              <a:rPr lang="it-IT" dirty="0" smtClean="0">
                <a:solidFill>
                  <a:srgbClr val="0070C0"/>
                </a:solidFill>
              </a:rPr>
              <a:t>, di  periodi di stage/tirocinio presso aziende </a:t>
            </a:r>
            <a:r>
              <a:rPr lang="it-IT" dirty="0" smtClean="0">
                <a:solidFill>
                  <a:srgbClr val="0070C0"/>
                </a:solidFill>
              </a:rPr>
              <a:t>agricole</a:t>
            </a: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619672" y="332656"/>
          <a:ext cx="6552726" cy="6290339"/>
        </p:xfrm>
        <a:graphic>
          <a:graphicData uri="http://schemas.openxmlformats.org/drawingml/2006/table">
            <a:tbl>
              <a:tblPr/>
              <a:tblGrid>
                <a:gridCol w="2137500"/>
                <a:gridCol w="735216"/>
                <a:gridCol w="736526"/>
                <a:gridCol w="735216"/>
                <a:gridCol w="736526"/>
                <a:gridCol w="735216"/>
                <a:gridCol w="736526"/>
              </a:tblGrid>
              <a:tr h="196821"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900" dirty="0">
                        <a:latin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59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latin typeface="+mn-lt"/>
                          <a:cs typeface="Arial"/>
                        </a:rPr>
                        <a:t>1° anno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latin typeface="+mn-lt"/>
                          <a:cs typeface="Arial"/>
                        </a:rPr>
                        <a:t>2° anno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smtClean="0">
                          <a:latin typeface="+mn-lt"/>
                          <a:cs typeface="Arial"/>
                        </a:rPr>
                        <a:t>3° </a:t>
                      </a:r>
                      <a:r>
                        <a:rPr lang="it-IT" sz="900" dirty="0" smtClean="0">
                          <a:latin typeface="+mn-lt"/>
                          <a:cs typeface="Arial"/>
                        </a:rPr>
                        <a:t>anno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6821"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900" dirty="0">
                        <a:latin typeface="Calibri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latin typeface="Calibri"/>
                          <a:cs typeface="Arial"/>
                        </a:rPr>
                        <a:t>Ore/settimana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latin typeface="Calibri"/>
                          <a:cs typeface="Arial"/>
                        </a:rPr>
                        <a:t>Ore/settimana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latin typeface="Calibri"/>
                          <a:cs typeface="Arial"/>
                        </a:rPr>
                        <a:t>Ore/settimana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6821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>
                          <a:latin typeface="Calibri"/>
                          <a:cs typeface="Arial"/>
                        </a:rPr>
                        <a:t>Descrizione</a:t>
                      </a:r>
                      <a:endParaRPr lang="it-IT" sz="90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baseline="0" dirty="0" smtClean="0">
                          <a:latin typeface="Calibri"/>
                          <a:cs typeface="Arial"/>
                        </a:rPr>
                        <a:t> I. e F.P.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latin typeface="Calibri"/>
                          <a:cs typeface="Arial"/>
                        </a:rPr>
                        <a:t>istruzione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baseline="0" dirty="0" smtClean="0">
                          <a:latin typeface="Calibri"/>
                          <a:cs typeface="Arial"/>
                        </a:rPr>
                        <a:t> I. e  F.P.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istruzione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baseline="0" dirty="0" smtClean="0">
                          <a:latin typeface="Calibri"/>
                          <a:cs typeface="Arial"/>
                        </a:rPr>
                        <a:t> I. e F.P.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istruzione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82414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ITALIANO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b="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STORIA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LINGUA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INGLESE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MATEMATICA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DIRITTO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 marR="446405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SCIENZA DELLA TERRA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RELIGIONE O ATTIVITA’ ALTERNATIVE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1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1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393644">
                <a:tc>
                  <a:txBody>
                    <a:bodyPr/>
                    <a:lstStyle/>
                    <a:p>
                      <a:pPr marL="2222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EDUCAZIONE ALLE ATTIVITA’ MOTORIE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 marR="22098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FISICA E LABORATORIO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 marR="22098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CHIMICA E LABORATORIO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21590" marR="46101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TECNOLOGIE DELLA COMUNICAZIONE E INFORMAZIONE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 marR="461645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ECOLOGIA E PEDOLOGIA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22225" marR="461645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LABORATORI TECONOLOGICI ED ESERCITAZIONI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rgbClr val="FF0000"/>
                          </a:solidFill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CHIMICA AGRARIA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17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BIOLOGIA APPLICATA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AGRONOMIA E MECCANICA AGRARIA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TECNICHE </a:t>
                      </a:r>
                      <a:r>
                        <a:rPr lang="it-IT" sz="900" dirty="0" err="1">
                          <a:latin typeface="Calibri"/>
                          <a:cs typeface="Arial"/>
                        </a:rPr>
                        <a:t>DI</a:t>
                      </a:r>
                      <a:r>
                        <a:rPr lang="it-IT" sz="900" dirty="0">
                          <a:latin typeface="Calibri"/>
                          <a:cs typeface="Arial"/>
                        </a:rPr>
                        <a:t> ALLEVAMENTO VEGETALI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6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682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  <a:cs typeface="Arial"/>
                        </a:rPr>
                        <a:t>ECONOMIA AGRARIA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4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6821">
                <a:tc>
                  <a:txBody>
                    <a:bodyPr/>
                    <a:lstStyle/>
                    <a:p>
                      <a:pPr marL="22225" marR="461645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latin typeface="Calibri"/>
                        </a:rPr>
                        <a:t>TOTALE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  <a:cs typeface="Arial"/>
                        </a:rPr>
                        <a:t>32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>
                          <a:latin typeface="Calibri"/>
                        </a:rPr>
                        <a:t>32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D6FF"/>
                    </a:solidFill>
                  </a:tcPr>
                </a:tc>
              </a:tr>
              <a:tr h="196821">
                <a:tc>
                  <a:txBody>
                    <a:bodyPr/>
                    <a:lstStyle/>
                    <a:p>
                      <a:pPr marL="22225" marR="461645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1000"/>
                        </a:spcAft>
                      </a:pPr>
                      <a:r>
                        <a:rPr lang="it-IT" sz="900" dirty="0">
                          <a:latin typeface="Calibri"/>
                        </a:rPr>
                        <a:t>stage aziendali </a:t>
                      </a:r>
                      <a:r>
                        <a:rPr lang="it-IT" sz="900" baseline="0" dirty="0" smtClean="0">
                          <a:latin typeface="Calibri"/>
                        </a:rPr>
                        <a:t> (n. ore /anno)</a:t>
                      </a:r>
                      <a:endParaRPr lang="it-IT" sz="9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latin typeface="Calibri"/>
                          <a:cs typeface="Arial"/>
                        </a:rPr>
                        <a:t>(80)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latin typeface="Calibri"/>
                        </a:rPr>
                        <a:t>(160)</a:t>
                      </a: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1000"/>
                        </a:spcAft>
                      </a:pPr>
                      <a:endParaRPr lang="it-IT" sz="1200" dirty="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691680" y="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Confronto  istruzione -  I. e F.P.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1866898"/>
            <a:ext cx="8352928" cy="378565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INSERIMENTO NEL MONDO DEL LAVORO COME OPERATORE SPECIALIZZATO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PROSECUZIONE DEGLI STUDI IN UN QUARTO ANNO PER IL CONSEGUIMENTO DELLA QUALIFICA REGIONALE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2^ LIVELLO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TECNICO AGRICOLO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rgbClr val="FF00F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PROSECUZIONE DEGLI STUDI CON PASSAGGIO, </a:t>
            </a: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PREVIA VALUTAZIONE DEI CREDITI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AL QUARTO ANNO DELL’ISTRUZIONE PROFESSIONALE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404664"/>
            <a:ext cx="7416824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Le opportunità alla fine del corso triennale</a:t>
            </a:r>
            <a:endParaRPr lang="it-IT" sz="2400" dirty="0" smtClean="0"/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381</Words>
  <Application>Microsoft Office PowerPoint</Application>
  <PresentationFormat>Presentazione su schermo (4:3)</PresentationFormat>
  <Paragraphs>148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ISI DUCA DEGLI ABRUZZI SEZ. PROFESSIONALE SAN BENEDETTO DA NORCIA</vt:lpstr>
      <vt:lpstr>OFFERTE FORMATIVE</vt:lpstr>
      <vt:lpstr>QUALIFICA PROFESSIONALE</vt:lpstr>
      <vt:lpstr>SCOPO DEL CORSO</vt:lpstr>
      <vt:lpstr>CARATTERISTICHE DEL CORSO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 DUCA DEGLI ABRUZZI SEZ. PROFESSIONALE SAN BENEDETTO DA NORCIA</dc:title>
  <dc:creator>luciano</dc:creator>
  <cp:lastModifiedBy>luciano galliolo</cp:lastModifiedBy>
  <cp:revision>18</cp:revision>
  <dcterms:created xsi:type="dcterms:W3CDTF">2013-06-26T07:51:15Z</dcterms:created>
  <dcterms:modified xsi:type="dcterms:W3CDTF">2013-06-26T10:52:48Z</dcterms:modified>
</cp:coreProperties>
</file>