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0" r:id="rId3"/>
    <p:sldId id="256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CCFF99"/>
    <a:srgbClr val="66FF33"/>
    <a:srgbClr val="FF99FF"/>
    <a:srgbClr val="FFFF99"/>
    <a:srgbClr val="61D6FF"/>
    <a:srgbClr val="BDFB9B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7" autoAdjust="0"/>
  </p:normalViewPr>
  <p:slideViewPr>
    <p:cSldViewPr>
      <p:cViewPr varScale="1">
        <p:scale>
          <a:sx n="71" d="100"/>
          <a:sy n="71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CA91C-90CC-4DC8-9E34-03F274D452D0}" type="datetimeFigureOut">
              <a:rPr lang="it-IT" smtClean="0"/>
              <a:t>26/06/2013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EA8AA-330A-47AD-A549-3807F6A52E12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EA8AA-330A-47AD-A549-3807F6A52E12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2074242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it-IT" sz="3100" dirty="0" smtClean="0"/>
              <a:t>ISI DUCA DEGLI ABRUZZI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2000" dirty="0" err="1" smtClean="0"/>
              <a:t>SEZ</a:t>
            </a:r>
            <a:r>
              <a:rPr lang="it-IT" sz="2000" dirty="0" smtClean="0"/>
              <a:t>. PROFESSIONALE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SAN BENEDETTO DA NORCIA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852936"/>
            <a:ext cx="8229600" cy="3124944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it-IT" sz="4800" dirty="0" smtClean="0"/>
              <a:t>PERCORSI </a:t>
            </a:r>
            <a:r>
              <a:rPr lang="it-IT" sz="4800" dirty="0" err="1" smtClean="0"/>
              <a:t>DI</a:t>
            </a:r>
            <a:r>
              <a:rPr lang="it-IT" sz="4800" dirty="0" smtClean="0"/>
              <a:t> ISTRUZIONE E FORMAZIONE PROFESSIONALE</a:t>
            </a:r>
          </a:p>
          <a:p>
            <a:pPr algn="ctr">
              <a:buNone/>
            </a:pPr>
            <a:r>
              <a:rPr lang="it-IT" dirty="0" smtClean="0"/>
              <a:t>A.S. 2013-2014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it-IT" sz="2400" dirty="0" smtClean="0"/>
              <a:t>OFFERTE FORMATIVE</a:t>
            </a:r>
            <a:endParaRPr lang="it-IT" sz="2400" dirty="0"/>
          </a:p>
        </p:txBody>
      </p:sp>
      <p:sp>
        <p:nvSpPr>
          <p:cNvPr id="11" name="Segnaposto testo 10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3826768" cy="1050131"/>
          </a:xfrm>
          <a:solidFill>
            <a:srgbClr val="FFC000"/>
          </a:solidFill>
        </p:spPr>
        <p:txBody>
          <a:bodyPr>
            <a:normAutofit fontScale="40000" lnSpcReduction="20000"/>
          </a:bodyPr>
          <a:lstStyle/>
          <a:p>
            <a:pPr algn="ctr"/>
            <a:r>
              <a:rPr lang="it-IT" sz="5500" dirty="0" smtClean="0"/>
              <a:t>ISTRUZIONE PROFESSIONALE </a:t>
            </a:r>
          </a:p>
          <a:p>
            <a:pPr algn="ctr"/>
            <a:r>
              <a:rPr lang="it-IT" sz="3500" dirty="0" smtClean="0"/>
              <a:t>STATALE</a:t>
            </a:r>
          </a:p>
          <a:p>
            <a:pPr algn="ctr"/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67544" y="2276872"/>
            <a:ext cx="3826768" cy="750069"/>
          </a:xfrm>
          <a:solidFill>
            <a:srgbClr val="66FF33"/>
          </a:solidFill>
          <a:ln>
            <a:solidFill>
              <a:srgbClr val="66FF33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2000" b="1" dirty="0" smtClean="0"/>
              <a:t>PERCORSO </a:t>
            </a:r>
            <a:r>
              <a:rPr lang="it-IT" sz="2000" b="1" dirty="0" err="1" smtClean="0"/>
              <a:t>DI</a:t>
            </a:r>
            <a:r>
              <a:rPr lang="it-IT" sz="2000" b="1" dirty="0" smtClean="0"/>
              <a:t> 5 ANNI</a:t>
            </a:r>
            <a:endParaRPr lang="it-IT" sz="2000" b="1" dirty="0"/>
          </a:p>
        </p:txBody>
      </p:sp>
      <p:sp>
        <p:nvSpPr>
          <p:cNvPr id="14" name="Segnaposto contenuto 13"/>
          <p:cNvSpPr>
            <a:spLocks noGrp="1"/>
          </p:cNvSpPr>
          <p:nvPr>
            <p:ph sz="quarter" idx="4"/>
          </p:nvPr>
        </p:nvSpPr>
        <p:spPr>
          <a:xfrm>
            <a:off x="4644008" y="2276872"/>
            <a:ext cx="4041775" cy="750069"/>
          </a:xfrm>
          <a:solidFill>
            <a:srgbClr val="FF00FF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2000" b="1" dirty="0" smtClean="0"/>
              <a:t>PERCORSO </a:t>
            </a:r>
            <a:r>
              <a:rPr lang="it-IT" sz="2000" b="1" dirty="0" err="1" smtClean="0"/>
              <a:t>DI</a:t>
            </a:r>
            <a:r>
              <a:rPr lang="it-IT" sz="2000" b="1" dirty="0" smtClean="0"/>
              <a:t> 3 ANNI</a:t>
            </a:r>
            <a:endParaRPr lang="it-IT" sz="2000" b="1" dirty="0"/>
          </a:p>
        </p:txBody>
      </p:sp>
      <p:sp>
        <p:nvSpPr>
          <p:cNvPr id="15" name="Segnaposto contenuto 11"/>
          <p:cNvSpPr txBox="1">
            <a:spLocks/>
          </p:cNvSpPr>
          <p:nvPr/>
        </p:nvSpPr>
        <p:spPr>
          <a:xfrm>
            <a:off x="467544" y="3284984"/>
            <a:ext cx="3816424" cy="936104"/>
          </a:xfrm>
          <a:prstGeom prst="rect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VALORIZZAZIONE E COMMERCIALIZZAZIONE DEI PRODOTTI AGRICOLI DEL TERRITORIO</a:t>
            </a: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Segnaposto contenuto 11"/>
          <p:cNvSpPr txBox="1">
            <a:spLocks/>
          </p:cNvSpPr>
          <p:nvPr/>
        </p:nvSpPr>
        <p:spPr>
          <a:xfrm>
            <a:off x="467544" y="4437112"/>
            <a:ext cx="3816424" cy="750069"/>
          </a:xfrm>
          <a:prstGeom prst="rect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400" dirty="0" smtClean="0"/>
              <a:t>ESAME </a:t>
            </a:r>
            <a:r>
              <a:rPr lang="it-IT" sz="2400" dirty="0" err="1" smtClean="0"/>
              <a:t>DI</a:t>
            </a:r>
            <a:r>
              <a:rPr lang="it-IT" sz="2400" dirty="0" smtClean="0"/>
              <a:t> STATO</a:t>
            </a:r>
            <a:endParaRPr kumimoji="0" lang="it-IT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Segnaposto contenuto 11"/>
          <p:cNvSpPr txBox="1">
            <a:spLocks/>
          </p:cNvSpPr>
          <p:nvPr/>
        </p:nvSpPr>
        <p:spPr>
          <a:xfrm>
            <a:off x="467544" y="5373216"/>
            <a:ext cx="3816424" cy="750069"/>
          </a:xfrm>
          <a:prstGeom prst="rect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400" noProof="0" dirty="0" smtClean="0"/>
              <a:t>LAVORO O PROSEGUIMENTO STUDI UNIVERSITARI</a:t>
            </a:r>
            <a:endParaRPr kumimoji="0" lang="it-IT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Segnaposto contenuto 13"/>
          <p:cNvSpPr txBox="1">
            <a:spLocks/>
          </p:cNvSpPr>
          <p:nvPr/>
        </p:nvSpPr>
        <p:spPr>
          <a:xfrm>
            <a:off x="4716016" y="3212976"/>
            <a:ext cx="4041775" cy="936104"/>
          </a:xfrm>
          <a:prstGeom prst="rect">
            <a:avLst/>
          </a:prstGeom>
          <a:solidFill>
            <a:srgbClr val="FF00FF"/>
          </a:solidFill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OPERATORE AGRICOLO COLT. ARBOREE ERBACEE E FLORO-VIVAISTICHE</a:t>
            </a:r>
            <a:endParaRPr kumimoji="0" lang="it-IT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Segnaposto contenuto 13"/>
          <p:cNvSpPr txBox="1">
            <a:spLocks/>
          </p:cNvSpPr>
          <p:nvPr/>
        </p:nvSpPr>
        <p:spPr>
          <a:xfrm>
            <a:off x="4716016" y="4437112"/>
            <a:ext cx="4041775" cy="750069"/>
          </a:xfrm>
          <a:prstGeom prst="rect">
            <a:avLst/>
          </a:prstGeom>
          <a:solidFill>
            <a:srgbClr val="FF00FF"/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ESAMI </a:t>
            </a:r>
            <a:r>
              <a:rPr kumimoji="0" lang="it-IT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QUALIFICA REGIONALE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Segnaposto contenuto 13"/>
          <p:cNvSpPr txBox="1">
            <a:spLocks/>
          </p:cNvSpPr>
          <p:nvPr/>
        </p:nvSpPr>
        <p:spPr>
          <a:xfrm>
            <a:off x="4716017" y="5373216"/>
            <a:ext cx="4032448" cy="750069"/>
          </a:xfrm>
          <a:prstGeom prst="rect">
            <a:avLst/>
          </a:prstGeom>
          <a:solidFill>
            <a:srgbClr val="FF00FF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MONDO DEL LAVORO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Segnaposto testo 10"/>
          <p:cNvSpPr txBox="1">
            <a:spLocks/>
          </p:cNvSpPr>
          <p:nvPr/>
        </p:nvSpPr>
        <p:spPr>
          <a:xfrm>
            <a:off x="4644008" y="1124744"/>
            <a:ext cx="4032448" cy="1071810"/>
          </a:xfrm>
          <a:prstGeom prst="rect">
            <a:avLst/>
          </a:prstGeom>
          <a:solidFill>
            <a:srgbClr val="61D6FF"/>
          </a:solidFill>
        </p:spPr>
        <p:txBody>
          <a:bodyPr vert="horz" lIns="91440" tIns="45720" rIns="91440" bIns="45720" rtlCol="0" anchor="b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Istruzione</a:t>
            </a:r>
            <a:r>
              <a:rPr kumimoji="0" lang="it-IT" sz="6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it-IT" sz="6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Formazione Professionale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REGIONALE</a:t>
            </a:r>
            <a:endParaRPr kumimoji="0" lang="it-IT" sz="3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Freccia bidirezionale orizzontale 23"/>
          <p:cNvSpPr/>
          <p:nvPr/>
        </p:nvSpPr>
        <p:spPr>
          <a:xfrm>
            <a:off x="3923928" y="2276872"/>
            <a:ext cx="1008112" cy="484632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99592" y="2924944"/>
            <a:ext cx="7776864" cy="2713856"/>
          </a:xfrm>
          <a:solidFill>
            <a:srgbClr val="66FF33"/>
          </a:solidFill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it-IT" sz="4000" b="1" smtClean="0">
                <a:ln/>
                <a:solidFill>
                  <a:srgbClr val="FF0000"/>
                </a:solidFill>
              </a:rPr>
              <a:t>OPERATORE AGRICOLO AD INDIRIZZO COLTIVAZIONI ARBOREE, ERBACEE ED ORTOFLORICOLE”</a:t>
            </a:r>
            <a:br>
              <a:rPr lang="it-IT" sz="4000" b="1" smtClean="0">
                <a:ln/>
                <a:solidFill>
                  <a:srgbClr val="FF0000"/>
                </a:solidFill>
              </a:rPr>
            </a:br>
            <a:endParaRPr lang="it-IT" sz="4000" b="1" dirty="0">
              <a:ln/>
              <a:solidFill>
                <a:srgbClr val="FF0000"/>
              </a:solidFill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470025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it-IT" smtClean="0"/>
              <a:t>QUALIFICA PROFESSIONALE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smtClean="0"/>
              <a:t>SCOPO DEL CORSO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  <a:solidFill>
            <a:srgbClr val="BDFB9B"/>
          </a:solidFill>
          <a:ln>
            <a:noFill/>
          </a:ln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AMPLIARE L’OFFERTA FORMATIVA INTRODUCENDO UN CORSO TRIENNALE</a:t>
            </a:r>
          </a:p>
          <a:p>
            <a:r>
              <a:rPr lang="it-IT" b="1" dirty="0" smtClean="0">
                <a:solidFill>
                  <a:srgbClr val="008000"/>
                </a:solidFill>
              </a:rPr>
              <a:t>VALORIZZARE GLI ALLIEVI CON ATTITUDINI ALLE ATTIVITA’ PRATICHE-OPERATIVE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LIMITARE O ELIMINARE GLI ABBANDONI</a:t>
            </a:r>
            <a:endParaRPr lang="it-IT" b="1" dirty="0" smtClean="0">
              <a:solidFill>
                <a:srgbClr val="008000"/>
              </a:solidFill>
            </a:endParaRPr>
          </a:p>
          <a:p>
            <a:r>
              <a:rPr lang="it-IT" b="1" dirty="0" smtClean="0">
                <a:solidFill>
                  <a:srgbClr val="0070C0"/>
                </a:solidFill>
              </a:rPr>
              <a:t>CONSEGUIRE UN DIPLOMA </a:t>
            </a:r>
            <a:r>
              <a:rPr lang="it-IT" b="1" dirty="0" err="1" smtClean="0">
                <a:solidFill>
                  <a:srgbClr val="0070C0"/>
                </a:solidFill>
              </a:rPr>
              <a:t>DI</a:t>
            </a:r>
            <a:r>
              <a:rPr lang="it-IT" b="1" dirty="0" smtClean="0">
                <a:solidFill>
                  <a:srgbClr val="0070C0"/>
                </a:solidFill>
              </a:rPr>
              <a:t> QUALIFICA TRIENNALE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CARATTERISTICHE DEL CORSO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rgbClr val="BDFB9B"/>
          </a:solidFill>
        </p:spPr>
        <p:txBody>
          <a:bodyPr>
            <a:normAutofit lnSpcReduction="10000"/>
          </a:bodyPr>
          <a:lstStyle/>
          <a:p>
            <a:pPr lvl="0"/>
            <a:r>
              <a:rPr lang="it-IT" dirty="0" smtClean="0">
                <a:solidFill>
                  <a:srgbClr val="FF0000"/>
                </a:solidFill>
              </a:rPr>
              <a:t>Docenti da </a:t>
            </a:r>
            <a:r>
              <a:rPr lang="it-IT" dirty="0" smtClean="0">
                <a:solidFill>
                  <a:srgbClr val="FF0000"/>
                </a:solidFill>
              </a:rPr>
              <a:t>organico d’Istituto uguale a quello del Professionale </a:t>
            </a:r>
          </a:p>
          <a:p>
            <a:pPr lvl="0"/>
            <a:r>
              <a:rPr lang="it-IT" dirty="0" smtClean="0">
                <a:solidFill>
                  <a:srgbClr val="0070C0"/>
                </a:solidFill>
              </a:rPr>
              <a:t>Progetti flessibili a seconda delle richieste del territorio</a:t>
            </a:r>
          </a:p>
          <a:p>
            <a:pPr lvl="0"/>
            <a:r>
              <a:rPr lang="it-IT" dirty="0" smtClean="0">
                <a:solidFill>
                  <a:srgbClr val="FF0000"/>
                </a:solidFill>
              </a:rPr>
              <a:t>Didattica </a:t>
            </a:r>
            <a:r>
              <a:rPr lang="it-IT" dirty="0" err="1" smtClean="0">
                <a:solidFill>
                  <a:srgbClr val="FF0000"/>
                </a:solidFill>
              </a:rPr>
              <a:t>laboratoriale</a:t>
            </a:r>
            <a:r>
              <a:rPr lang="it-IT" dirty="0" smtClean="0">
                <a:solidFill>
                  <a:srgbClr val="FF0000"/>
                </a:solidFill>
              </a:rPr>
              <a:t> e valorizzazione operativa degli apprendimenti</a:t>
            </a:r>
          </a:p>
          <a:p>
            <a:pPr lvl="0"/>
            <a:r>
              <a:rPr lang="it-IT" dirty="0" smtClean="0">
                <a:solidFill>
                  <a:srgbClr val="0070C0"/>
                </a:solidFill>
              </a:rPr>
              <a:t>Svolgimento </a:t>
            </a:r>
            <a:r>
              <a:rPr lang="it-IT" b="1" u="sng" dirty="0" smtClean="0">
                <a:solidFill>
                  <a:srgbClr val="0070C0"/>
                </a:solidFill>
              </a:rPr>
              <a:t>durante l’anno scolastico</a:t>
            </a:r>
            <a:r>
              <a:rPr lang="it-IT" dirty="0" smtClean="0">
                <a:solidFill>
                  <a:srgbClr val="0070C0"/>
                </a:solidFill>
              </a:rPr>
              <a:t>, di  periodi di stage/tirocinio presso aziende </a:t>
            </a:r>
            <a:r>
              <a:rPr lang="it-IT" dirty="0" smtClean="0">
                <a:solidFill>
                  <a:srgbClr val="0070C0"/>
                </a:solidFill>
              </a:rPr>
              <a:t>agricole</a:t>
            </a:r>
            <a:endParaRPr lang="it-IT" dirty="0" smtClean="0">
              <a:solidFill>
                <a:srgbClr val="0070C0"/>
              </a:solidFill>
            </a:endParaRP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1619672" y="332656"/>
          <a:ext cx="6552726" cy="6290339"/>
        </p:xfrm>
        <a:graphic>
          <a:graphicData uri="http://schemas.openxmlformats.org/drawingml/2006/table">
            <a:tbl>
              <a:tblPr/>
              <a:tblGrid>
                <a:gridCol w="2137500"/>
                <a:gridCol w="735216"/>
                <a:gridCol w="736526"/>
                <a:gridCol w="735216"/>
                <a:gridCol w="736526"/>
                <a:gridCol w="735216"/>
                <a:gridCol w="736526"/>
              </a:tblGrid>
              <a:tr h="196821"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900" dirty="0">
                        <a:latin typeface="Calibri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159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dirty="0" smtClean="0">
                          <a:latin typeface="+mn-lt"/>
                          <a:cs typeface="Arial"/>
                        </a:rPr>
                        <a:t>1° anno</a:t>
                      </a:r>
                      <a:endParaRPr lang="it-IT" sz="900" dirty="0"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159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dirty="0" smtClean="0">
                          <a:latin typeface="+mn-lt"/>
                          <a:cs typeface="Arial"/>
                        </a:rPr>
                        <a:t>2° anno</a:t>
                      </a:r>
                      <a:endParaRPr lang="it-IT" sz="9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159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smtClean="0">
                          <a:latin typeface="+mn-lt"/>
                          <a:cs typeface="Arial"/>
                        </a:rPr>
                        <a:t>3° </a:t>
                      </a:r>
                      <a:r>
                        <a:rPr lang="it-IT" sz="900" dirty="0" smtClean="0">
                          <a:latin typeface="+mn-lt"/>
                          <a:cs typeface="Arial"/>
                        </a:rPr>
                        <a:t>anno</a:t>
                      </a:r>
                      <a:endParaRPr lang="it-IT" sz="9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6821"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900" dirty="0">
                        <a:latin typeface="Calibri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 smtClean="0">
                          <a:latin typeface="Calibri"/>
                          <a:cs typeface="Arial"/>
                        </a:rPr>
                        <a:t>Ore/settimana</a:t>
                      </a:r>
                      <a:endParaRPr lang="it-IT" sz="900" dirty="0"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 smtClean="0">
                          <a:latin typeface="Calibri"/>
                          <a:cs typeface="Arial"/>
                        </a:rPr>
                        <a:t>Ore/settimana</a:t>
                      </a:r>
                      <a:endParaRPr lang="it-IT" sz="9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 smtClean="0">
                          <a:latin typeface="Calibri"/>
                          <a:cs typeface="Arial"/>
                        </a:rPr>
                        <a:t>Ore/settimana</a:t>
                      </a:r>
                      <a:endParaRPr lang="it-IT" sz="9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6821">
                <a:tc>
                  <a:txBody>
                    <a:bodyPr/>
                    <a:lstStyle/>
                    <a:p>
                      <a:pPr marL="22225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900">
                          <a:latin typeface="Calibri"/>
                          <a:cs typeface="Arial"/>
                        </a:rPr>
                        <a:t>Descrizione</a:t>
                      </a:r>
                      <a:endParaRPr lang="it-IT" sz="900"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900" baseline="0" dirty="0" smtClean="0">
                          <a:latin typeface="Calibri"/>
                          <a:cs typeface="Arial"/>
                        </a:rPr>
                        <a:t> I. e F.P.</a:t>
                      </a:r>
                      <a:endParaRPr lang="it-IT" sz="900" dirty="0"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 smtClean="0">
                          <a:latin typeface="Calibri"/>
                          <a:cs typeface="Arial"/>
                        </a:rPr>
                        <a:t>istruzione</a:t>
                      </a:r>
                      <a:endParaRPr lang="it-IT" sz="9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900" baseline="0" dirty="0" smtClean="0">
                          <a:latin typeface="Calibri"/>
                          <a:cs typeface="Arial"/>
                        </a:rPr>
                        <a:t> I. e  F.P.</a:t>
                      </a:r>
                      <a:endParaRPr lang="it-IT" sz="900" dirty="0"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>
                          <a:latin typeface="Calibri"/>
                          <a:cs typeface="Arial"/>
                        </a:rPr>
                        <a:t>istruzione</a:t>
                      </a:r>
                      <a:endParaRPr lang="it-IT" sz="9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900" baseline="0" dirty="0" smtClean="0">
                          <a:latin typeface="Calibri"/>
                          <a:cs typeface="Arial"/>
                        </a:rPr>
                        <a:t> I. e F.P.</a:t>
                      </a:r>
                      <a:endParaRPr lang="it-IT" sz="900" dirty="0"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>
                          <a:latin typeface="Calibri"/>
                          <a:cs typeface="Arial"/>
                        </a:rPr>
                        <a:t>istruzione</a:t>
                      </a:r>
                      <a:endParaRPr lang="it-IT" sz="9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</a:tr>
              <a:tr h="182414">
                <a:tc>
                  <a:txBody>
                    <a:bodyPr/>
                    <a:lstStyle/>
                    <a:p>
                      <a:pPr marL="22225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>
                          <a:latin typeface="Calibri"/>
                        </a:rPr>
                        <a:t>ITALIANO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</a:pPr>
                      <a:r>
                        <a:rPr lang="it-IT" sz="1200" b="0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rgbClr val="FF0000"/>
                          </a:solidFill>
                          <a:latin typeface="Calibri"/>
                          <a:cs typeface="Arial"/>
                        </a:rPr>
                        <a:t>4</a:t>
                      </a:r>
                      <a:endParaRPr lang="it-IT" sz="1200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</a:pPr>
                      <a:r>
                        <a:rPr lang="it-IT" sz="1200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rgbClr val="FF0000"/>
                          </a:solidFill>
                          <a:latin typeface="Calibri"/>
                          <a:cs typeface="Arial"/>
                        </a:rPr>
                        <a:t>4</a:t>
                      </a:r>
                      <a:endParaRPr lang="it-IT" sz="1200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rgbClr val="FF0000"/>
                          </a:solidFill>
                          <a:latin typeface="Calibri"/>
                          <a:cs typeface="Arial"/>
                        </a:rPr>
                        <a:t>3</a:t>
                      </a:r>
                      <a:endParaRPr lang="it-IT" sz="1200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rgbClr val="FF0000"/>
                          </a:solidFill>
                          <a:latin typeface="Calibri"/>
                          <a:cs typeface="Arial"/>
                        </a:rPr>
                        <a:t>4</a:t>
                      </a:r>
                      <a:endParaRPr lang="it-IT" sz="1200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</a:tr>
              <a:tr h="196821">
                <a:tc>
                  <a:txBody>
                    <a:bodyPr/>
                    <a:lstStyle/>
                    <a:p>
                      <a:pPr marL="22225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>
                          <a:latin typeface="Calibri"/>
                        </a:rPr>
                        <a:t>STORIA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2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2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2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2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</a:tr>
              <a:tr h="196821">
                <a:tc>
                  <a:txBody>
                    <a:bodyPr/>
                    <a:lstStyle/>
                    <a:p>
                      <a:pPr marL="22225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>
                          <a:latin typeface="Calibri"/>
                        </a:rPr>
                        <a:t>LINGUA </a:t>
                      </a:r>
                      <a:r>
                        <a:rPr lang="it-IT" sz="900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INGLESE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</a:pPr>
                      <a:r>
                        <a:rPr lang="it-IT" sz="1200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</a:pPr>
                      <a:r>
                        <a:rPr lang="it-IT" sz="1200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</a:pPr>
                      <a:r>
                        <a:rPr lang="it-IT" sz="1200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</a:pPr>
                      <a:r>
                        <a:rPr lang="it-IT" sz="1200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rgbClr val="FF0000"/>
                          </a:solidFill>
                          <a:latin typeface="Calibri"/>
                          <a:cs typeface="Arial"/>
                        </a:rPr>
                        <a:t>2</a:t>
                      </a:r>
                      <a:endParaRPr lang="it-IT" sz="1200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</a:pPr>
                      <a:r>
                        <a:rPr lang="it-IT" sz="1200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</a:tr>
              <a:tr h="196821">
                <a:tc>
                  <a:txBody>
                    <a:bodyPr/>
                    <a:lstStyle/>
                    <a:p>
                      <a:pPr marL="22225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>
                          <a:latin typeface="Calibri"/>
                        </a:rPr>
                        <a:t>MATEMATICA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rgbClr val="FF0000"/>
                          </a:solidFill>
                          <a:latin typeface="Calibri"/>
                          <a:cs typeface="Arial"/>
                        </a:rPr>
                        <a:t>4</a:t>
                      </a:r>
                      <a:endParaRPr lang="it-IT" sz="1200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rgbClr val="FF0000"/>
                          </a:solidFill>
                          <a:latin typeface="Calibri"/>
                          <a:cs typeface="Arial"/>
                        </a:rPr>
                        <a:t>4</a:t>
                      </a:r>
                      <a:endParaRPr lang="it-IT" sz="1200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3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</a:tr>
              <a:tr h="196821">
                <a:tc>
                  <a:txBody>
                    <a:bodyPr/>
                    <a:lstStyle/>
                    <a:p>
                      <a:pPr marL="22225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>
                          <a:latin typeface="Calibri"/>
                        </a:rPr>
                        <a:t>DIRITTO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2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2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</a:tr>
              <a:tr h="196821">
                <a:tc>
                  <a:txBody>
                    <a:bodyPr/>
                    <a:lstStyle/>
                    <a:p>
                      <a:pPr marL="22225" marR="446405">
                        <a:lnSpc>
                          <a:spcPct val="115000"/>
                        </a:lnSpc>
                        <a:spcBef>
                          <a:spcPts val="395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>
                          <a:latin typeface="Calibri"/>
                        </a:rPr>
                        <a:t>SCIENZA DELLA TERRA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2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2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</a:tr>
              <a:tr h="393644">
                <a:tc>
                  <a:txBody>
                    <a:bodyPr/>
                    <a:lstStyle/>
                    <a:p>
                      <a:pPr marL="22225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>
                          <a:latin typeface="Calibri"/>
                        </a:rPr>
                        <a:t>RELIGIONE O ATTIVITA’ ALTERNATIVE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1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1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</a:tr>
              <a:tr h="393644">
                <a:tc>
                  <a:txBody>
                    <a:bodyPr/>
                    <a:lstStyle/>
                    <a:p>
                      <a:pPr marL="22225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>
                          <a:latin typeface="Calibri"/>
                        </a:rPr>
                        <a:t>EDUCAZIONE ALLE ATTIVITA’ MOTORIE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2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2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</a:tr>
              <a:tr h="196821">
                <a:tc>
                  <a:txBody>
                    <a:bodyPr/>
                    <a:lstStyle/>
                    <a:p>
                      <a:pPr marL="22225" marR="220980">
                        <a:lnSpc>
                          <a:spcPct val="115000"/>
                        </a:lnSpc>
                        <a:spcBef>
                          <a:spcPts val="395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>
                          <a:latin typeface="Calibri"/>
                        </a:rPr>
                        <a:t>FISICA E LABORATORIO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2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2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</a:tr>
              <a:tr h="196821">
                <a:tc>
                  <a:txBody>
                    <a:bodyPr/>
                    <a:lstStyle/>
                    <a:p>
                      <a:pPr marL="22225" marR="220980">
                        <a:lnSpc>
                          <a:spcPct val="115000"/>
                        </a:lnSpc>
                        <a:spcBef>
                          <a:spcPts val="395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>
                          <a:latin typeface="Calibri"/>
                        </a:rPr>
                        <a:t>CHIMICA E LABORATORIO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2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>
                          <a:latin typeface="Calibri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2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</a:tr>
              <a:tr h="590466">
                <a:tc>
                  <a:txBody>
                    <a:bodyPr/>
                    <a:lstStyle/>
                    <a:p>
                      <a:pPr marL="21590" marR="461010">
                        <a:lnSpc>
                          <a:spcPct val="115000"/>
                        </a:lnSpc>
                        <a:spcBef>
                          <a:spcPts val="395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>
                          <a:latin typeface="Calibri"/>
                        </a:rPr>
                        <a:t>TECNOLOGIE DELLA COMUNICAZIONE E INFORMAZIONE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2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2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</a:tr>
              <a:tr h="196821">
                <a:tc>
                  <a:txBody>
                    <a:bodyPr/>
                    <a:lstStyle/>
                    <a:p>
                      <a:pPr marL="22225" marR="461645">
                        <a:lnSpc>
                          <a:spcPct val="115000"/>
                        </a:lnSpc>
                        <a:spcBef>
                          <a:spcPts val="395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>
                          <a:latin typeface="Calibri"/>
                        </a:rPr>
                        <a:t>ECOLOGIA E PEDOLOGIA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3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3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</a:tr>
              <a:tr h="590466">
                <a:tc>
                  <a:txBody>
                    <a:bodyPr/>
                    <a:lstStyle/>
                    <a:p>
                      <a:pPr marL="22225" marR="461645">
                        <a:lnSpc>
                          <a:spcPct val="115000"/>
                        </a:lnSpc>
                        <a:spcBef>
                          <a:spcPts val="395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>
                          <a:latin typeface="Calibri"/>
                        </a:rPr>
                        <a:t>LABORATORI TECONOLOGICI ED ESERCITAZIONI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rgbClr val="FF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rgbClr val="FF0000"/>
                          </a:solidFill>
                          <a:latin typeface="Calibri"/>
                          <a:cs typeface="Arial"/>
                        </a:rPr>
                        <a:t>3</a:t>
                      </a:r>
                      <a:endParaRPr lang="it-IT" sz="1200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rgbClr val="FF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solidFill>
                            <a:srgbClr val="FF0000"/>
                          </a:solidFill>
                          <a:latin typeface="Calibri"/>
                          <a:cs typeface="Arial"/>
                        </a:rPr>
                        <a:t>3</a:t>
                      </a:r>
                      <a:endParaRPr lang="it-IT" sz="1200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</a:tr>
              <a:tr h="196821"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>
                          <a:latin typeface="Calibri"/>
                          <a:cs typeface="Arial"/>
                        </a:rPr>
                        <a:t>CHIMICA AGRARIA</a:t>
                      </a:r>
                      <a:endParaRPr lang="it-IT" sz="9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3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17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</a:tr>
              <a:tr h="196821"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>
                          <a:latin typeface="Calibri"/>
                          <a:cs typeface="Arial"/>
                        </a:rPr>
                        <a:t>BIOLOGIA APPLICATA</a:t>
                      </a:r>
                      <a:endParaRPr lang="it-IT" sz="9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2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>
                          <a:latin typeface="Calibri"/>
                          <a:cs typeface="Arial"/>
                        </a:rPr>
                        <a:t>AGRONOMIA E MECCANICA AGRARIA</a:t>
                      </a:r>
                      <a:endParaRPr lang="it-IT" sz="9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4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>
                          <a:latin typeface="Calibri"/>
                          <a:cs typeface="Arial"/>
                        </a:rPr>
                        <a:t>TECNICHE </a:t>
                      </a:r>
                      <a:r>
                        <a:rPr lang="it-IT" sz="900" dirty="0" err="1">
                          <a:latin typeface="Calibri"/>
                          <a:cs typeface="Arial"/>
                        </a:rPr>
                        <a:t>DI</a:t>
                      </a:r>
                      <a:r>
                        <a:rPr lang="it-IT" sz="900" dirty="0">
                          <a:latin typeface="Calibri"/>
                          <a:cs typeface="Arial"/>
                        </a:rPr>
                        <a:t> ALLEVAMENTO VEGETALI</a:t>
                      </a:r>
                      <a:endParaRPr lang="it-IT" sz="9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6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6821"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>
                          <a:latin typeface="Calibri"/>
                          <a:cs typeface="Arial"/>
                        </a:rPr>
                        <a:t>ECONOMIA AGRARIA</a:t>
                      </a:r>
                      <a:endParaRPr lang="it-IT" sz="9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4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6821">
                <a:tc>
                  <a:txBody>
                    <a:bodyPr/>
                    <a:lstStyle/>
                    <a:p>
                      <a:pPr marL="22225" marR="461645">
                        <a:lnSpc>
                          <a:spcPct val="115000"/>
                        </a:lnSpc>
                        <a:spcBef>
                          <a:spcPts val="395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 smtClean="0">
                          <a:latin typeface="Calibri"/>
                        </a:rPr>
                        <a:t>TOTALE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32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32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cs typeface="Arial"/>
                        </a:rPr>
                        <a:t>32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32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</a:rPr>
                        <a:t>32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D6FF"/>
                    </a:solidFill>
                  </a:tcPr>
                </a:tc>
              </a:tr>
              <a:tr h="196821">
                <a:tc>
                  <a:txBody>
                    <a:bodyPr/>
                    <a:lstStyle/>
                    <a:p>
                      <a:pPr marL="22225" marR="461645">
                        <a:lnSpc>
                          <a:spcPct val="115000"/>
                        </a:lnSpc>
                        <a:spcBef>
                          <a:spcPts val="395"/>
                        </a:spcBef>
                        <a:spcAft>
                          <a:spcPts val="1000"/>
                        </a:spcAft>
                      </a:pPr>
                      <a:r>
                        <a:rPr lang="it-IT" sz="900" dirty="0">
                          <a:latin typeface="Calibri"/>
                        </a:rPr>
                        <a:t>stage aziendali </a:t>
                      </a:r>
                      <a:r>
                        <a:rPr lang="it-IT" sz="900" baseline="0" dirty="0" smtClean="0">
                          <a:latin typeface="Calibri"/>
                        </a:rPr>
                        <a:t> (n. ore /anno)</a:t>
                      </a:r>
                      <a:endParaRPr lang="it-IT" sz="9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 smtClean="0">
                          <a:latin typeface="Calibri"/>
                          <a:cs typeface="Arial"/>
                        </a:rPr>
                        <a:t>(80)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r>
                        <a:rPr lang="it-IT" sz="1200" dirty="0" smtClean="0">
                          <a:latin typeface="Calibri"/>
                        </a:rPr>
                        <a:t>(160)</a:t>
                      </a: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1000"/>
                        </a:spcAft>
                      </a:pPr>
                      <a:endParaRPr lang="it-IT" sz="12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1691680" y="0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Confronto  istruzione -  I. e F.P.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467544" y="1866898"/>
            <a:ext cx="8352928" cy="3785652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INSERIMENTO NEL MONDO DEL LAVORO COME OPERATORE SPECIALIZZATO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PROSECUZIONE DEGLI STUDI IN UN QUARTO ANNO PER IL CONSEGUIMENTO DELLA QUALIFICA REGIONALE </a:t>
            </a:r>
            <a:r>
              <a:rPr kumimoji="0" lang="it-IT" sz="2400" b="0" i="0" u="none" strike="noStrike" cap="none" normalizeH="0" baseline="0" dirty="0" err="1" smtClean="0">
                <a:ln>
                  <a:noFill/>
                </a:ln>
                <a:solidFill>
                  <a:srgbClr val="FF00FF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DI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2^ LIVELLO </a:t>
            </a:r>
            <a:r>
              <a:rPr kumimoji="0" lang="it-IT" sz="2400" b="0" i="0" u="none" strike="noStrike" cap="none" normalizeH="0" baseline="0" dirty="0" err="1" smtClean="0">
                <a:ln>
                  <a:noFill/>
                </a:ln>
                <a:solidFill>
                  <a:srgbClr val="FF00FF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DI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TECNICO AGRICOLO</a:t>
            </a:r>
            <a:r>
              <a:rPr kumimoji="0" lang="it-IT" sz="2400" b="0" i="0" u="none" strike="noStrike" cap="none" normalizeH="0" dirty="0" smtClean="0">
                <a:ln>
                  <a:noFill/>
                </a:ln>
                <a:solidFill>
                  <a:srgbClr val="FF00FF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it-IT" sz="2400" b="1" i="0" u="none" strike="noStrike" cap="none" normalizeH="0" dirty="0" smtClean="0">
                <a:ln>
                  <a:noFill/>
                </a:ln>
                <a:solidFill>
                  <a:srgbClr val="FF00FF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?</a:t>
            </a:r>
            <a:r>
              <a:rPr kumimoji="0" lang="it-IT" sz="2400" b="0" i="0" u="none" strike="noStrike" cap="none" normalizeH="0" dirty="0" smtClean="0">
                <a:ln>
                  <a:noFill/>
                </a:ln>
                <a:solidFill>
                  <a:srgbClr val="FF00FF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)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rgbClr val="FF00FF"/>
              </a:solidFill>
              <a:effectLst/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rgbClr val="FF00FF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PROSECUZIONE DEGLI STUDI CON PASSAGGIO, </a:t>
            </a:r>
            <a:r>
              <a:rPr kumimoji="0" lang="it-IT" sz="24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PREVIA VALUTAZIONE DEI CREDITI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AL QUARTO ANNO DELL’ISTRUZIONE PROFESSIONALE 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83568" y="404664"/>
            <a:ext cx="7416824" cy="73866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Le opportunità alla fine del corso triennale</a:t>
            </a:r>
            <a:endParaRPr lang="it-IT" sz="2400" dirty="0" smtClean="0"/>
          </a:p>
          <a:p>
            <a:pPr algn="ctr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381</Words>
  <Application>Microsoft Office PowerPoint</Application>
  <PresentationFormat>Presentazione su schermo (4:3)</PresentationFormat>
  <Paragraphs>148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ISI DUCA DEGLI ABRUZZI SEZ. PROFESSIONALE SAN BENEDETTO DA NORCIA</vt:lpstr>
      <vt:lpstr>OFFERTE FORMATIVE</vt:lpstr>
      <vt:lpstr>QUALIFICA PROFESSIONALE</vt:lpstr>
      <vt:lpstr>SCOPO DEL CORSO</vt:lpstr>
      <vt:lpstr>CARATTERISTICHE DEL CORSO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ISI DUCA DEGLI ABRUZZI SEZ. PROFESSIONALE SAN BENEDETTO DA NORCIA</dc:title>
  <dc:creator>luciano</dc:creator>
  <cp:lastModifiedBy>luciano galliolo</cp:lastModifiedBy>
  <cp:revision>18</cp:revision>
  <dcterms:created xsi:type="dcterms:W3CDTF">2013-06-26T07:51:15Z</dcterms:created>
  <dcterms:modified xsi:type="dcterms:W3CDTF">2013-06-26T10:52:48Z</dcterms:modified>
</cp:coreProperties>
</file>